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0" r:id="rId1"/>
  </p:sldMasterIdLst>
  <p:notesMasterIdLst>
    <p:notesMasterId r:id="rId41"/>
  </p:notesMasterIdLst>
  <p:handoutMasterIdLst>
    <p:handoutMasterId r:id="rId42"/>
  </p:handoutMasterIdLst>
  <p:sldIdLst>
    <p:sldId id="256" r:id="rId2"/>
    <p:sldId id="279" r:id="rId3"/>
    <p:sldId id="257" r:id="rId4"/>
    <p:sldId id="259" r:id="rId5"/>
    <p:sldId id="313" r:id="rId6"/>
    <p:sldId id="399" r:id="rId7"/>
    <p:sldId id="350" r:id="rId8"/>
    <p:sldId id="351" r:id="rId9"/>
    <p:sldId id="353" r:id="rId10"/>
    <p:sldId id="354" r:id="rId11"/>
    <p:sldId id="355" r:id="rId12"/>
    <p:sldId id="356" r:id="rId13"/>
    <p:sldId id="357" r:id="rId14"/>
    <p:sldId id="358" r:id="rId15"/>
    <p:sldId id="359" r:id="rId16"/>
    <p:sldId id="360" r:id="rId17"/>
    <p:sldId id="362" r:id="rId18"/>
    <p:sldId id="372" r:id="rId19"/>
    <p:sldId id="365" r:id="rId20"/>
    <p:sldId id="366" r:id="rId21"/>
    <p:sldId id="370" r:id="rId22"/>
    <p:sldId id="369" r:id="rId23"/>
    <p:sldId id="391" r:id="rId24"/>
    <p:sldId id="392" r:id="rId25"/>
    <p:sldId id="393" r:id="rId26"/>
    <p:sldId id="394" r:id="rId27"/>
    <p:sldId id="395" r:id="rId28"/>
    <p:sldId id="396" r:id="rId29"/>
    <p:sldId id="397" r:id="rId30"/>
    <p:sldId id="381" r:id="rId31"/>
    <p:sldId id="382" r:id="rId32"/>
    <p:sldId id="383" r:id="rId33"/>
    <p:sldId id="398" r:id="rId34"/>
    <p:sldId id="385" r:id="rId35"/>
    <p:sldId id="390" r:id="rId36"/>
    <p:sldId id="374" r:id="rId37"/>
    <p:sldId id="341" r:id="rId38"/>
    <p:sldId id="268" r:id="rId39"/>
    <p:sldId id="269" r:id="rId40"/>
  </p:sldIdLst>
  <p:sldSz cx="9144000" cy="6858000" type="screen4x3"/>
  <p:notesSz cx="6985000" cy="9283700"/>
  <p:custDataLst>
    <p:tags r:id="rId4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28" autoAdjust="0"/>
    <p:restoredTop sz="89442" autoAdjust="0"/>
  </p:normalViewPr>
  <p:slideViewPr>
    <p:cSldViewPr snapToObjects="1">
      <p:cViewPr>
        <p:scale>
          <a:sx n="80" d="100"/>
          <a:sy n="80" d="100"/>
        </p:scale>
        <p:origin x="-1688" y="-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interSettings" Target="printerSettings/printerSettings1.bin"/><Relationship Id="rId44" Type="http://schemas.openxmlformats.org/officeDocument/2006/relationships/tags" Target="tags/tag1.xml"/><Relationship Id="rId4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76DFA501-0F6B-4D8A-9AD7-B08995B97296}" type="datetimeFigureOut">
              <a:rPr lang="en-US" smtClean="0"/>
              <a:t>11/6/11</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165BE4A5-D300-42B5-A280-3700F58F6DCA}" type="slidenum">
              <a:rPr lang="en-US" smtClean="0"/>
              <a:t>‹#›</a:t>
            </a:fld>
            <a:endParaRPr lang="en-US"/>
          </a:p>
        </p:txBody>
      </p:sp>
    </p:spTree>
    <p:extLst>
      <p:ext uri="{BB962C8B-B14F-4D97-AF65-F5344CB8AC3E}">
        <p14:creationId xmlns:p14="http://schemas.microsoft.com/office/powerpoint/2010/main" val="686959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7CEBDE6C-A12B-4FFF-B90A-90427066C839}" type="datetimeFigureOut">
              <a:rPr lang="en-US" smtClean="0"/>
              <a:pPr/>
              <a:t>11/6/11</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634ECD60-9B37-4711-8FA0-163599F99822}" type="slidenum">
              <a:rPr lang="en-US" smtClean="0"/>
              <a:pPr/>
              <a:t>‹#›</a:t>
            </a:fld>
            <a:endParaRPr lang="en-US"/>
          </a:p>
        </p:txBody>
      </p:sp>
    </p:spTree>
    <p:extLst>
      <p:ext uri="{BB962C8B-B14F-4D97-AF65-F5344CB8AC3E}">
        <p14:creationId xmlns:p14="http://schemas.microsoft.com/office/powerpoint/2010/main" val="2555809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34ECD60-9B37-4711-8FA0-163599F9982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Miguel</a:t>
            </a:r>
            <a:endParaRPr lang="en-US" dirty="0"/>
          </a:p>
        </p:txBody>
      </p:sp>
      <p:sp>
        <p:nvSpPr>
          <p:cNvPr id="4" name="Slide Number Placeholder 3"/>
          <p:cNvSpPr>
            <a:spLocks noGrp="1"/>
          </p:cNvSpPr>
          <p:nvPr>
            <p:ph type="sldNum" sz="quarter" idx="10"/>
          </p:nvPr>
        </p:nvSpPr>
        <p:spPr/>
        <p:txBody>
          <a:bodyPr/>
          <a:lstStyle/>
          <a:p>
            <a:fld id="{634ECD60-9B37-4711-8FA0-163599F99822}"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Miguel</a:t>
            </a:r>
            <a:endParaRPr lang="en-US" dirty="0"/>
          </a:p>
        </p:txBody>
      </p:sp>
      <p:sp>
        <p:nvSpPr>
          <p:cNvPr id="4" name="Slide Number Placeholder 3"/>
          <p:cNvSpPr>
            <a:spLocks noGrp="1"/>
          </p:cNvSpPr>
          <p:nvPr>
            <p:ph type="sldNum" sz="quarter" idx="10"/>
          </p:nvPr>
        </p:nvSpPr>
        <p:spPr/>
        <p:txBody>
          <a:bodyPr/>
          <a:lstStyle/>
          <a:p>
            <a:fld id="{634ECD60-9B37-4711-8FA0-163599F99822}"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Miguel</a:t>
            </a:r>
            <a:endParaRPr lang="en-US" dirty="0"/>
          </a:p>
        </p:txBody>
      </p:sp>
      <p:sp>
        <p:nvSpPr>
          <p:cNvPr id="4" name="Slide Number Placeholder 3"/>
          <p:cNvSpPr>
            <a:spLocks noGrp="1"/>
          </p:cNvSpPr>
          <p:nvPr>
            <p:ph type="sldNum" sz="quarter" idx="10"/>
          </p:nvPr>
        </p:nvSpPr>
        <p:spPr/>
        <p:txBody>
          <a:bodyPr/>
          <a:lstStyle/>
          <a:p>
            <a:fld id="{634ECD60-9B37-4711-8FA0-163599F99822}"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Miguel</a:t>
            </a:r>
            <a:endParaRPr lang="en-US" dirty="0"/>
          </a:p>
        </p:txBody>
      </p:sp>
      <p:sp>
        <p:nvSpPr>
          <p:cNvPr id="4" name="Slide Number Placeholder 3"/>
          <p:cNvSpPr>
            <a:spLocks noGrp="1"/>
          </p:cNvSpPr>
          <p:nvPr>
            <p:ph type="sldNum" sz="quarter" idx="10"/>
          </p:nvPr>
        </p:nvSpPr>
        <p:spPr/>
        <p:txBody>
          <a:bodyPr/>
          <a:lstStyle/>
          <a:p>
            <a:fld id="{634ECD60-9B37-4711-8FA0-163599F99822}"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Miguel</a:t>
            </a:r>
            <a:endParaRPr lang="en-US" dirty="0"/>
          </a:p>
        </p:txBody>
      </p:sp>
      <p:sp>
        <p:nvSpPr>
          <p:cNvPr id="4" name="Slide Number Placeholder 3"/>
          <p:cNvSpPr>
            <a:spLocks noGrp="1"/>
          </p:cNvSpPr>
          <p:nvPr>
            <p:ph type="sldNum" sz="quarter" idx="10"/>
          </p:nvPr>
        </p:nvSpPr>
        <p:spPr/>
        <p:txBody>
          <a:bodyPr/>
          <a:lstStyle/>
          <a:p>
            <a:fld id="{634ECD60-9B37-4711-8FA0-163599F99822}"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Miguel</a:t>
            </a:r>
            <a:endParaRPr lang="en-US" dirty="0"/>
          </a:p>
        </p:txBody>
      </p:sp>
      <p:sp>
        <p:nvSpPr>
          <p:cNvPr id="4" name="Slide Number Placeholder 3"/>
          <p:cNvSpPr>
            <a:spLocks noGrp="1"/>
          </p:cNvSpPr>
          <p:nvPr>
            <p:ph type="sldNum" sz="quarter" idx="10"/>
          </p:nvPr>
        </p:nvSpPr>
        <p:spPr/>
        <p:txBody>
          <a:bodyPr/>
          <a:lstStyle/>
          <a:p>
            <a:fld id="{634ECD60-9B37-4711-8FA0-163599F99822}"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Miguel</a:t>
            </a:r>
            <a:endParaRPr lang="en-US" dirty="0"/>
          </a:p>
        </p:txBody>
      </p:sp>
      <p:sp>
        <p:nvSpPr>
          <p:cNvPr id="4" name="Slide Number Placeholder 3"/>
          <p:cNvSpPr>
            <a:spLocks noGrp="1"/>
          </p:cNvSpPr>
          <p:nvPr>
            <p:ph type="sldNum" sz="quarter" idx="10"/>
          </p:nvPr>
        </p:nvSpPr>
        <p:spPr/>
        <p:txBody>
          <a:bodyPr/>
          <a:lstStyle/>
          <a:p>
            <a:fld id="{634ECD60-9B37-4711-8FA0-163599F99822}"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Miguel</a:t>
            </a:r>
            <a:endParaRPr lang="en-US" dirty="0"/>
          </a:p>
        </p:txBody>
      </p:sp>
      <p:sp>
        <p:nvSpPr>
          <p:cNvPr id="4" name="Slide Number Placeholder 3"/>
          <p:cNvSpPr>
            <a:spLocks noGrp="1"/>
          </p:cNvSpPr>
          <p:nvPr>
            <p:ph type="sldNum" sz="quarter" idx="10"/>
          </p:nvPr>
        </p:nvSpPr>
        <p:spPr/>
        <p:txBody>
          <a:bodyPr/>
          <a:lstStyle/>
          <a:p>
            <a:fld id="{634ECD60-9B37-4711-8FA0-163599F99822}"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Miguel</a:t>
            </a:r>
            <a:endParaRPr lang="en-US" dirty="0"/>
          </a:p>
        </p:txBody>
      </p:sp>
      <p:sp>
        <p:nvSpPr>
          <p:cNvPr id="4" name="Slide Number Placeholder 3"/>
          <p:cNvSpPr>
            <a:spLocks noGrp="1"/>
          </p:cNvSpPr>
          <p:nvPr>
            <p:ph type="sldNum" sz="quarter" idx="10"/>
          </p:nvPr>
        </p:nvSpPr>
        <p:spPr/>
        <p:txBody>
          <a:bodyPr/>
          <a:lstStyle/>
          <a:p>
            <a:fld id="{634ECD60-9B37-4711-8FA0-163599F99822}"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4ECD60-9B37-4711-8FA0-163599F99822}"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4118320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Ted</a:t>
            </a:r>
            <a:endParaRPr lang="en-US" dirty="0"/>
          </a:p>
        </p:txBody>
      </p:sp>
      <p:sp>
        <p:nvSpPr>
          <p:cNvPr id="4" name="Slide Number Placeholder 3"/>
          <p:cNvSpPr>
            <a:spLocks noGrp="1"/>
          </p:cNvSpPr>
          <p:nvPr>
            <p:ph type="sldNum" sz="quarter" idx="10"/>
          </p:nvPr>
        </p:nvSpPr>
        <p:spPr/>
        <p:txBody>
          <a:bodyPr/>
          <a:lstStyle/>
          <a:p>
            <a:fld id="{634ECD60-9B37-4711-8FA0-163599F99822}"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Elaborate “Theoretical</a:t>
            </a:r>
            <a:r>
              <a:rPr lang="en-US" baseline="0" dirty="0" smtClean="0"/>
              <a:t> framework”</a:t>
            </a:r>
            <a:endParaRPr lang="en-US" dirty="0"/>
          </a:p>
        </p:txBody>
      </p:sp>
      <p:sp>
        <p:nvSpPr>
          <p:cNvPr id="4" name="Slide Number Placeholder 3"/>
          <p:cNvSpPr>
            <a:spLocks noGrp="1"/>
          </p:cNvSpPr>
          <p:nvPr>
            <p:ph type="sldNum" sz="quarter" idx="10"/>
          </p:nvPr>
        </p:nvSpPr>
        <p:spPr/>
        <p:txBody>
          <a:bodyPr/>
          <a:lstStyle/>
          <a:p>
            <a:fld id="{634ECD60-9B37-4711-8FA0-163599F99822}"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24905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ECD60-9B37-4711-8FA0-163599F99822}"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008790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ECD60-9B37-4711-8FA0-163599F99822}"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008790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4ECD60-9B37-4711-8FA0-163599F99822}" type="slidenum">
              <a:rPr lang="en-US" smtClean="0"/>
              <a:pPr/>
              <a:t>38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4ECD60-9B37-4711-8FA0-163599F99822}" type="slidenum">
              <a:rPr lang="en-US" smtClean="0"/>
              <a:pPr/>
              <a:t>39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4ECD60-9B37-4711-8FA0-163599F99822}"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board version was developed by Dr. </a:t>
            </a:r>
            <a:r>
              <a:rPr lang="en-US" dirty="0" err="1" smtClean="0"/>
              <a:t>Molenda</a:t>
            </a:r>
            <a:r>
              <a:rPr lang="en-US" dirty="0" smtClean="0"/>
              <a:t> and a graduate</a:t>
            </a:r>
            <a:r>
              <a:rPr lang="en-US" baseline="0" dirty="0" smtClean="0"/>
              <a:t> student, Patricia Young in the 1970’s. It has been used in the IST master’s curriculum since that time until we started our distance program. When our distance master’s program started we needed an online version. Dr. Frick led an advanced production class to create the current online version. </a:t>
            </a:r>
            <a:endParaRPr lang="en-US" dirty="0"/>
          </a:p>
        </p:txBody>
      </p:sp>
      <p:sp>
        <p:nvSpPr>
          <p:cNvPr id="4" name="Slide Number Placeholder 3"/>
          <p:cNvSpPr>
            <a:spLocks noGrp="1"/>
          </p:cNvSpPr>
          <p:nvPr>
            <p:ph type="sldNum" sz="quarter" idx="10"/>
          </p:nvPr>
        </p:nvSpPr>
        <p:spPr/>
        <p:txBody>
          <a:bodyPr/>
          <a:lstStyle/>
          <a:p>
            <a:fld id="{634ECD60-9B37-4711-8FA0-163599F99822}"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  </a:t>
            </a:r>
            <a:r>
              <a:rPr lang="en-US" dirty="0"/>
              <a:t>Over </a:t>
            </a:r>
            <a:r>
              <a:rPr lang="en-US" b="1" dirty="0"/>
              <a:t>3,500</a:t>
            </a:r>
            <a:r>
              <a:rPr lang="en-US" dirty="0"/>
              <a:t> students have played the licensed version of the DSG at Indiana University in the past 7 years.</a:t>
            </a:r>
          </a:p>
          <a:p>
            <a:r>
              <a:rPr lang="en-US" dirty="0"/>
              <a:t>Users from around the world have played the </a:t>
            </a:r>
            <a:r>
              <a:rPr lang="en-US" i="1" dirty="0"/>
              <a:t>free</a:t>
            </a:r>
            <a:r>
              <a:rPr lang="en-US" dirty="0"/>
              <a:t> version about </a:t>
            </a:r>
            <a:r>
              <a:rPr lang="en-US" b="1" dirty="0"/>
              <a:t>12,000</a:t>
            </a:r>
            <a:r>
              <a:rPr lang="en-US" dirty="0"/>
              <a:t> times since Nov., 2007.</a:t>
            </a:r>
          </a:p>
          <a:p>
            <a:r>
              <a:rPr lang="en-US" dirty="0"/>
              <a:t>IST has sold about</a:t>
            </a:r>
            <a:r>
              <a:rPr lang="en-US" b="1" dirty="0"/>
              <a:t> 350</a:t>
            </a:r>
            <a:r>
              <a:rPr lang="en-US" dirty="0"/>
              <a:t> licenses for the full version in the last 3 years.</a:t>
            </a:r>
          </a:p>
          <a:p>
            <a:endParaRPr lang="en-US" i="1" dirty="0"/>
          </a:p>
        </p:txBody>
      </p:sp>
      <p:sp>
        <p:nvSpPr>
          <p:cNvPr id="4" name="Slide Number Placeholder 3"/>
          <p:cNvSpPr>
            <a:spLocks noGrp="1"/>
          </p:cNvSpPr>
          <p:nvPr>
            <p:ph type="sldNum" sz="quarter" idx="10"/>
          </p:nvPr>
        </p:nvSpPr>
        <p:spPr/>
        <p:txBody>
          <a:bodyPr/>
          <a:lstStyle/>
          <a:p>
            <a:fld id="{634ECD60-9B37-4711-8FA0-163599F99822}"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34ECD60-9B37-4711-8FA0-163599F99822}"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Miguel</a:t>
            </a:r>
            <a:endParaRPr lang="en-US" dirty="0"/>
          </a:p>
        </p:txBody>
      </p:sp>
      <p:sp>
        <p:nvSpPr>
          <p:cNvPr id="4" name="Slide Number Placeholder 3"/>
          <p:cNvSpPr>
            <a:spLocks noGrp="1"/>
          </p:cNvSpPr>
          <p:nvPr>
            <p:ph type="sldNum" sz="quarter" idx="10"/>
          </p:nvPr>
        </p:nvSpPr>
        <p:spPr/>
        <p:txBody>
          <a:bodyPr/>
          <a:lstStyle/>
          <a:p>
            <a:fld id="{634ECD60-9B37-4711-8FA0-163599F99822}"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Miguel</a:t>
            </a:r>
            <a:endParaRPr lang="en-US" dirty="0"/>
          </a:p>
        </p:txBody>
      </p:sp>
      <p:sp>
        <p:nvSpPr>
          <p:cNvPr id="4" name="Slide Number Placeholder 3"/>
          <p:cNvSpPr>
            <a:spLocks noGrp="1"/>
          </p:cNvSpPr>
          <p:nvPr>
            <p:ph type="sldNum" sz="quarter" idx="10"/>
          </p:nvPr>
        </p:nvSpPr>
        <p:spPr/>
        <p:txBody>
          <a:bodyPr/>
          <a:lstStyle/>
          <a:p>
            <a:fld id="{634ECD60-9B37-4711-8FA0-163599F99822}"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Miguel</a:t>
            </a:r>
            <a:endParaRPr lang="en-US" dirty="0"/>
          </a:p>
        </p:txBody>
      </p:sp>
      <p:sp>
        <p:nvSpPr>
          <p:cNvPr id="4" name="Slide Number Placeholder 3"/>
          <p:cNvSpPr>
            <a:spLocks noGrp="1"/>
          </p:cNvSpPr>
          <p:nvPr>
            <p:ph type="sldNum" sz="quarter" idx="10"/>
          </p:nvPr>
        </p:nvSpPr>
        <p:spPr/>
        <p:txBody>
          <a:bodyPr/>
          <a:lstStyle/>
          <a:p>
            <a:fld id="{634ECD60-9B37-4711-8FA0-163599F99822}"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p:nvSpPr>
        <p:spPr>
          <a:xfrm>
            <a:off x="646113" y="1447800"/>
            <a:ext cx="7851775" cy="3200400"/>
          </a:xfrm>
          <a:prstGeom prst="rect">
            <a:avLst/>
          </a:prstGeom>
          <a:noFill/>
        </p:spPr>
        <p:style>
          <a:lnRef idx="1">
            <a:schemeClr val="dk1"/>
          </a:lnRef>
          <a:fillRef idx="3">
            <a:schemeClr val="dk1"/>
          </a:fillRef>
          <a:effectRef idx="2">
            <a:schemeClr val="dk1"/>
          </a:effectRef>
          <a:fontRef idx="minor">
            <a:schemeClr val="lt1"/>
          </a:fontRef>
        </p:style>
        <p:txBody>
          <a:bodyPr rtlCol="0" anchor="ctr"/>
          <a:lstStyle/>
          <a:p>
            <a:pPr algn="ctr"/>
            <a:endParaRPr/>
          </a:p>
        </p:txBody>
      </p:sp>
      <p:sp>
        <p:nvSpPr>
          <p:cNvPr id="2" name="Title 1"/>
          <p:cNvSpPr>
            <a:spLocks noGrp="1"/>
          </p:cNvSpPr>
          <p:nvPr>
            <p:ph type="ctrTitle"/>
          </p:nvPr>
        </p:nvSpPr>
        <p:spPr>
          <a:xfrm>
            <a:off x="658813" y="1537447"/>
            <a:ext cx="7826281" cy="1627093"/>
          </a:xfrm>
        </p:spPr>
        <p:txBody>
          <a:bodyPr vert="horz" lIns="91440" tIns="45720" rIns="91440" bIns="45720" rtlCol="0" anchor="b" anchorCtr="0">
            <a:noAutofit/>
          </a:bodyPr>
          <a:lstStyle>
            <a:lvl1pPr algn="ctr" defTabSz="914400" rtl="0" eaLnBrk="1" latinLnBrk="0" hangingPunct="1">
              <a:spcBef>
                <a:spcPct val="0"/>
              </a:spcBef>
              <a:buNone/>
              <a:defRPr sz="5400" kern="1200">
                <a:gradFill>
                  <a:gsLst>
                    <a:gs pos="0">
                      <a:schemeClr val="tx1">
                        <a:lumMod val="85000"/>
                      </a:schemeClr>
                    </a:gs>
                    <a:gs pos="100000">
                      <a:schemeClr val="tx1"/>
                    </a:gs>
                  </a:gsLst>
                  <a:lin ang="16200000" scaled="1"/>
                </a:gra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658813" y="3218329"/>
            <a:ext cx="7826281" cy="860611"/>
          </a:xfrm>
        </p:spPr>
        <p:txBody>
          <a:bodyPr vert="horz" lIns="91440" tIns="45720" rIns="91440" bIns="45720" rtlCol="0">
            <a:normAutofit/>
          </a:bodyPr>
          <a:lstStyle>
            <a:lvl1pPr marL="0" indent="0" algn="ctr" defTabSz="914400" rtl="0" eaLnBrk="1" latinLnBrk="0" hangingPunct="1">
              <a:lnSpc>
                <a:spcPct val="100000"/>
              </a:lnSpc>
              <a:spcBef>
                <a:spcPts val="300"/>
              </a:spcBef>
              <a:buFont typeface="Wingdings 2" pitchFamily="18" charset="2"/>
              <a:buNone/>
              <a:defRPr sz="1800" kern="1200">
                <a:gradFill>
                  <a:gsLst>
                    <a:gs pos="0">
                      <a:schemeClr val="tx1">
                        <a:lumMod val="85000"/>
                      </a:schemeClr>
                    </a:gs>
                    <a:gs pos="100000">
                      <a:schemeClr val="tx1"/>
                    </a:gs>
                  </a:gsLst>
                  <a:lin ang="16200000" scaled="1"/>
                </a:gra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CB4A44D2-73B8-46E6-8B41-96D2CB39CCA6}" type="datetime1">
              <a:rPr lang="en-US" smtClean="0"/>
              <a:pPr/>
              <a:t>11/6/11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D79D9-F536-B549-B9E3-B382F39F2C8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2856" y="1600200"/>
            <a:ext cx="3931920" cy="566738"/>
          </a:xfrm>
        </p:spPr>
        <p:txBody>
          <a:bodyPr vert="horz" lIns="91440" tIns="45720" rIns="91440" bIns="45720" rtlCol="0" anchor="b" anchorCtr="0">
            <a:normAutofit/>
          </a:bodyPr>
          <a:lstStyle>
            <a:lvl1pPr algn="l" defTabSz="914400" rtl="0" eaLnBrk="1" latinLnBrk="0" hangingPunct="1">
              <a:spcBef>
                <a:spcPct val="0"/>
              </a:spcBef>
              <a:buNone/>
              <a:defRPr sz="2400" b="0" kern="1200">
                <a:solidFill>
                  <a:schemeClr val="tx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21792" y="457200"/>
            <a:ext cx="3474720" cy="510235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562856" y="2240280"/>
            <a:ext cx="3931920" cy="2103120"/>
          </a:xfrm>
        </p:spPr>
        <p:txBody>
          <a:bodyPr vert="horz" lIns="91440" tIns="45720" rIns="91440" bIns="45720" rtlCol="0">
            <a:normAutofit/>
          </a:bodyPr>
          <a:lstStyle>
            <a:lvl1pPr marL="0" indent="0">
              <a:buNone/>
              <a:defRPr sz="1400" b="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538442A3-D5F1-4B5D-9C06-183917778F6B}" type="datetime1">
              <a:rPr lang="en-US" smtClean="0"/>
              <a:pPr/>
              <a:t>11/6/11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CD79D9-F536-B549-B9E3-B382F39F2C8F}" type="slidenum">
              <a:rPr lang="en-US" smtClean="0"/>
              <a:pPr/>
              <a:t>‹#›</a:t>
            </a:fld>
            <a:endParaRPr lang="en-US"/>
          </a:p>
        </p:txBody>
      </p:sp>
      <p:sp>
        <p:nvSpPr>
          <p:cNvPr id="8" name="Freeform 7"/>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82575" y="458788"/>
            <a:ext cx="8577263"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282575" y="4920520"/>
            <a:ext cx="3931920" cy="1353312"/>
          </a:xfrm>
        </p:spPr>
        <p:txBody>
          <a:bodyPr anchor="t" anchorCtr="0">
            <a:normAutofit/>
          </a:bodyPr>
          <a:lstStyle>
            <a:lvl1pPr algn="l">
              <a:defRPr sz="24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fld id="{E79C46F5-EC4E-49DA-8DEE-46DB9654F674}" type="datetime1">
              <a:rPr lang="en-US" smtClean="0"/>
              <a:pPr/>
              <a:t>11/6/11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CD79D9-F536-B549-B9E3-B382F39F2C8F}" type="slidenum">
              <a:rPr lang="en-US" smtClean="0"/>
              <a:pPr/>
              <a:t>‹#›</a:t>
            </a:fld>
            <a:endParaRPr lang="en-US"/>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2 Pictures with Caption">
    <p:spTree>
      <p:nvGrpSpPr>
        <p:cNvPr id="1" name=""/>
        <p:cNvGrpSpPr/>
        <p:nvPr/>
      </p:nvGrpSpPr>
      <p:grpSpPr>
        <a:xfrm>
          <a:off x="0" y="0"/>
          <a:ext cx="0" cy="0"/>
          <a:chOff x="0" y="0"/>
          <a:chExt cx="0" cy="0"/>
        </a:xfrm>
      </p:grpSpPr>
      <p:sp>
        <p:nvSpPr>
          <p:cNvPr id="11" name="Picture Placeholder 2"/>
          <p:cNvSpPr>
            <a:spLocks noGrp="1"/>
          </p:cNvSpPr>
          <p:nvPr>
            <p:ph type="pic" idx="14"/>
          </p:nvPr>
        </p:nvSpPr>
        <p:spPr>
          <a:xfrm>
            <a:off x="4745038" y="458788"/>
            <a:ext cx="4114800"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3" name="Picture Placeholder 2"/>
          <p:cNvSpPr>
            <a:spLocks noGrp="1"/>
          </p:cNvSpPr>
          <p:nvPr>
            <p:ph type="pic" idx="1"/>
          </p:nvPr>
        </p:nvSpPr>
        <p:spPr>
          <a:xfrm>
            <a:off x="282575" y="458788"/>
            <a:ext cx="4114800"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282575" y="4920520"/>
            <a:ext cx="3931920" cy="1353312"/>
          </a:xfrm>
        </p:spPr>
        <p:txBody>
          <a:bodyPr anchor="t" anchorCtr="0">
            <a:normAutofit/>
          </a:bodyPr>
          <a:lstStyle>
            <a:lvl1pPr algn="l">
              <a:defRPr sz="24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fld id="{A89BACC9-7C42-4FFD-AC8F-04488A6D8FBF}" type="datetime1">
              <a:rPr lang="en-US" smtClean="0"/>
              <a:pPr/>
              <a:t>11/6/11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CD79D9-F536-B549-B9E3-B382F39F2C8F}" type="slidenum">
              <a:rPr lang="en-US" smtClean="0"/>
              <a:pPr/>
              <a:t>‹#›</a:t>
            </a:fld>
            <a:endParaRPr lang="en-US"/>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Video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2575" y="4920520"/>
            <a:ext cx="3931920" cy="566738"/>
          </a:xfrm>
        </p:spPr>
        <p:txBody>
          <a:bodyPr anchor="b">
            <a:normAutofit/>
          </a:bodyPr>
          <a:lstStyle>
            <a:lvl1pPr algn="l">
              <a:defRPr sz="2400" b="0"/>
            </a:lvl1pPr>
          </a:lstStyle>
          <a:p>
            <a:r>
              <a:rPr lang="en-US" smtClean="0"/>
              <a:t>Click to edit Master title style</a:t>
            </a:r>
            <a:endParaRPr/>
          </a:p>
        </p:txBody>
      </p:sp>
      <p:sp>
        <p:nvSpPr>
          <p:cNvPr id="4" name="Text Placeholder 3"/>
          <p:cNvSpPr>
            <a:spLocks noGrp="1"/>
          </p:cNvSpPr>
          <p:nvPr>
            <p:ph type="body" sz="half" idx="2"/>
          </p:nvPr>
        </p:nvSpPr>
        <p:spPr>
          <a:xfrm>
            <a:off x="282575" y="5563458"/>
            <a:ext cx="3931920" cy="652462"/>
          </a:xfrm>
        </p:spPr>
        <p:txBody>
          <a:bodyPr/>
          <a:lstStyle>
            <a:lvl1pPr marL="0" indent="0" algn="l">
              <a:spcBef>
                <a:spcPts val="300"/>
              </a:spcBef>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73A78E-C44B-4FA7-902C-A95062DB06BE}" type="datetime1">
              <a:rPr lang="en-US" smtClean="0"/>
              <a:pPr/>
              <a:t>11/6/11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CD79D9-F536-B549-B9E3-B382F39F2C8F}" type="slidenum">
              <a:rPr lang="en-US" smtClean="0"/>
              <a:pPr/>
              <a:t>‹#›</a:t>
            </a:fld>
            <a:endParaRPr lang="en-US"/>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2" name="Media Placeholder 11"/>
          <p:cNvSpPr>
            <a:spLocks noGrp="1"/>
          </p:cNvSpPr>
          <p:nvPr>
            <p:ph type="media" sz="quarter" idx="14"/>
          </p:nvPr>
        </p:nvSpPr>
        <p:spPr>
          <a:xfrm>
            <a:off x="282575" y="458788"/>
            <a:ext cx="8577263" cy="3849624"/>
          </a:xfrm>
          <a:noFill/>
          <a:ln w="44450">
            <a:solidFill>
              <a:schemeClr val="bg1"/>
            </a:solidFill>
            <a:miter lim="800000"/>
          </a:ln>
          <a:effectLst/>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stStyle>
          <a:p>
            <a:r>
              <a:rPr lang="en-US" smtClean="0"/>
              <a:t>Click icon to add media</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92E4C54-8C3A-4C5E-8EE1-8384F234DFA4}" type="datetime1">
              <a:rPr lang="en-US" smtClean="0"/>
              <a:pPr/>
              <a:t>11/6/11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D79D9-F536-B549-B9E3-B382F39F2C8F}" type="slidenum">
              <a:rPr lang="en-US" smtClean="0"/>
              <a:pPr/>
              <a:t>‹#›</a:t>
            </a:fld>
            <a:endParaRPr lang="en-US"/>
          </a:p>
        </p:txBody>
      </p:sp>
      <p:sp>
        <p:nvSpPr>
          <p:cNvPr id="7" name="Freeform 6"/>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8" name="Freeform 7"/>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458788"/>
            <a:ext cx="1447800" cy="5792787"/>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41350" y="458788"/>
            <a:ext cx="6521450" cy="57927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C8486B0-F8AA-4D8A-AC14-401616B9026A}" type="datetime1">
              <a:rPr lang="en-US" smtClean="0"/>
              <a:pPr/>
              <a:t>11/6/11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D79D9-F536-B549-B9E3-B382F39F2C8F}" type="slidenum">
              <a:rPr lang="en-US" smtClean="0"/>
              <a:pPr/>
              <a:t>‹#›</a:t>
            </a:fld>
            <a:endParaRPr lang="en-US"/>
          </a:p>
        </p:txBody>
      </p:sp>
      <p:sp>
        <p:nvSpPr>
          <p:cNvPr id="7" name="Freeform 6"/>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8" name="Freeform 7"/>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9DD621B-7EC6-41EC-B95A-05ABD45E25CE}" type="datetime1">
              <a:rPr lang="en-US" smtClean="0"/>
              <a:pPr/>
              <a:t>11/6/11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D79D9-F536-B549-B9E3-B382F39F2C8F}" type="slidenum">
              <a:rPr lang="en-US" smtClean="0"/>
              <a:pPr/>
              <a:t>‹#›</a:t>
            </a:fld>
            <a:endParaRPr lang="en-US"/>
          </a:p>
        </p:txBody>
      </p:sp>
      <p:sp>
        <p:nvSpPr>
          <p:cNvPr id="19" name="Freeform 18"/>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20" name="Freeform 1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371725" y="381000"/>
            <a:ext cx="4400550" cy="3048000"/>
          </a:xfrm>
          <a:noFill/>
          <a:ln w="44450">
            <a:solidFill>
              <a:schemeClr val="bg1"/>
            </a:solidFill>
            <a:miter lim="800000"/>
          </a:ln>
        </p:spPr>
        <p:style>
          <a:lnRef idx="1">
            <a:schemeClr val="dk1"/>
          </a:lnRef>
          <a:fillRef idx="3">
            <a:schemeClr val="dk1"/>
          </a:fillRef>
          <a:effectRef idx="2">
            <a:schemeClr val="dk1"/>
          </a:effectRef>
          <a:fontRef idx="none"/>
        </p:style>
        <p:txBody>
          <a:bodyPr>
            <a:normAutofit/>
          </a:bodyPr>
          <a:lstStyle>
            <a:lvl1pPr>
              <a:buNone/>
              <a:defRPr sz="2000"/>
            </a:lvl1pPr>
          </a:lstStyle>
          <a:p>
            <a:r>
              <a:rPr lang="en-US" smtClean="0"/>
              <a:t>Click icon to add picture</a:t>
            </a:r>
            <a:endParaRPr/>
          </a:p>
        </p:txBody>
      </p:sp>
      <p:sp>
        <p:nvSpPr>
          <p:cNvPr id="2" name="Title 1"/>
          <p:cNvSpPr>
            <a:spLocks noGrp="1"/>
          </p:cNvSpPr>
          <p:nvPr>
            <p:ph type="ctrTitle"/>
          </p:nvPr>
        </p:nvSpPr>
        <p:spPr>
          <a:xfrm>
            <a:off x="641350" y="4146363"/>
            <a:ext cx="7856538" cy="1470025"/>
          </a:xfrm>
        </p:spPr>
        <p:txBody>
          <a:bodyPr>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641350" y="5620871"/>
            <a:ext cx="7856538" cy="614081"/>
          </a:xfrm>
        </p:spPr>
        <p:txBody>
          <a:bodyPr>
            <a:normAutofit/>
          </a:bodyPr>
          <a:lstStyle>
            <a:lvl1pPr marL="0" indent="0" algn="ctr">
              <a:lnSpc>
                <a:spcPct val="100000"/>
              </a:lnSpc>
              <a:spcBef>
                <a:spcPts val="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BEF0ADB7-68A0-4FF4-9273-26B7C0742910}" type="datetime1">
              <a:rPr lang="en-US" smtClean="0"/>
              <a:pPr/>
              <a:t>11/6/11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D79D9-F536-B549-B9E3-B382F39F2C8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017059"/>
            <a:ext cx="7772400" cy="1655064"/>
          </a:xfrm>
        </p:spPr>
        <p:txBody>
          <a:bodyPr vert="horz" lIns="91440" tIns="45720" rIns="91440" bIns="45720" rtlCol="0" anchor="b" anchorCtr="0">
            <a:noAutofit/>
          </a:bodyPr>
          <a:lstStyle>
            <a:lvl1pPr algn="ctr" defTabSz="914400" rtl="0" eaLnBrk="1" latinLnBrk="0" hangingPunct="1">
              <a:spcBef>
                <a:spcPct val="0"/>
              </a:spcBef>
              <a:buNone/>
              <a:defRPr sz="5400" b="0"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685800" y="3662979"/>
            <a:ext cx="7772400" cy="1500187"/>
          </a:xfrm>
        </p:spPr>
        <p:txBody>
          <a:bodyPr vert="horz" lIns="91440" tIns="45720" rIns="91440" bIns="45720" rtlCol="0" anchor="t" anchorCtr="0">
            <a:normAutofit/>
          </a:bodyPr>
          <a:lstStyle>
            <a:lvl1pPr marL="0" indent="0" algn="ctr">
              <a:spcBef>
                <a:spcPts val="300"/>
              </a:spcBef>
              <a:buNone/>
              <a:defRPr sz="1800" kern="1200">
                <a:solidFill>
                  <a:schemeClr val="tx1">
                    <a:tint val="7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ctr" defTabSz="914400" rtl="0" eaLnBrk="1" latinLnBrk="0" hangingPunct="1">
              <a:lnSpc>
                <a:spcPts val="2000"/>
              </a:lnSpc>
              <a:spcBef>
                <a:spcPts val="2000"/>
              </a:spcBef>
              <a:buFont typeface="Wingdings 2" pitchFamily="18" charset="2"/>
              <a:buNone/>
            </a:pPr>
            <a:r>
              <a:rPr lang="en-US" smtClean="0"/>
              <a:t>Click to edit Master text styles</a:t>
            </a:r>
          </a:p>
        </p:txBody>
      </p:sp>
      <p:sp>
        <p:nvSpPr>
          <p:cNvPr id="4" name="Date Placeholder 3"/>
          <p:cNvSpPr>
            <a:spLocks noGrp="1"/>
          </p:cNvSpPr>
          <p:nvPr>
            <p:ph type="dt" sz="half" idx="10"/>
          </p:nvPr>
        </p:nvSpPr>
        <p:spPr/>
        <p:txBody>
          <a:bodyPr/>
          <a:lstStyle/>
          <a:p>
            <a:fld id="{57CB291A-04FD-496D-88CF-E9161B28326E}" type="datetime1">
              <a:rPr lang="en-US" smtClean="0"/>
              <a:pPr/>
              <a:t>11/6/11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CD79D9-F536-B549-B9E3-B382F39F2C8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41350" y="1600200"/>
            <a:ext cx="3749040" cy="4651375"/>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49501" y="1600200"/>
            <a:ext cx="3749040" cy="4651375"/>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684D1A20-C73C-4CC5-86B8-6AD8DAED6BFB}" type="datetime1">
              <a:rPr lang="en-US" smtClean="0"/>
              <a:pPr/>
              <a:t>11/6/11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CD79D9-F536-B549-B9E3-B382F39F2C8F}" type="slidenum">
              <a:rPr lang="en-US" smtClean="0"/>
              <a:pPr/>
              <a:t>‹#›</a:t>
            </a:fld>
            <a:endParaRPr lang="en-US"/>
          </a:p>
        </p:txBody>
      </p:sp>
      <p:sp>
        <p:nvSpPr>
          <p:cNvPr id="16" name="Freeform 15"/>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7" name="Freeform 16"/>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41350" y="1532964"/>
            <a:ext cx="3749040" cy="833718"/>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41350" y="2362200"/>
            <a:ext cx="3749040" cy="3889375"/>
          </a:xfrm>
        </p:spPr>
        <p:txBody>
          <a:bodyPr>
            <a:normAutofit/>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52601" y="1532964"/>
            <a:ext cx="3749040" cy="833718"/>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2601" y="2362200"/>
            <a:ext cx="3749040" cy="3889375"/>
          </a:xfrm>
        </p:spPr>
        <p:txBody>
          <a:bodyPr>
            <a:normAutofit/>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FA3ABD8B-1F9A-48F2-B834-F877AE4CB110}" type="datetime1">
              <a:rPr lang="en-US" smtClean="0"/>
              <a:pPr/>
              <a:t>11/6/11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CD79D9-F536-B549-B9E3-B382F39F2C8F}" type="slidenum">
              <a:rPr lang="en-US" smtClean="0"/>
              <a:pPr/>
              <a:t>‹#›</a:t>
            </a:fld>
            <a:endParaRPr lang="en-US"/>
          </a:p>
        </p:txBody>
      </p:sp>
      <p:sp>
        <p:nvSpPr>
          <p:cNvPr id="10" name="Freeform 9"/>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1" name="Freeform 10"/>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BB629B7-72A0-4C89-BDF3-7CCB93EAE560}" type="datetime1">
              <a:rPr lang="en-US" smtClean="0"/>
              <a:pPr/>
              <a:t>11/6/11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CD79D9-F536-B549-B9E3-B382F39F2C8F}" type="slidenum">
              <a:rPr lang="en-US" smtClean="0"/>
              <a:pPr/>
              <a:t>‹#›</a:t>
            </a:fld>
            <a:endParaRPr lang="en-US"/>
          </a:p>
        </p:txBody>
      </p:sp>
      <p:sp>
        <p:nvSpPr>
          <p:cNvPr id="6" name="Freeform 5"/>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7" name="Freeform 6"/>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8" name="Freeform 7"/>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0" name="Freeform 9"/>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1" name="Freeform 10"/>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2" name="Freeform 11"/>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13" name="Freeform 12"/>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6F85B5-4B76-4B13-802C-D92ED2593B04}" type="datetime1">
              <a:rPr lang="en-US" smtClean="0"/>
              <a:pPr/>
              <a:t>11/6/11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CD79D9-F536-B549-B9E3-B382F39F2C8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4340" y="802910"/>
            <a:ext cx="3474720" cy="1162050"/>
          </a:xfrm>
        </p:spPr>
        <p:txBody>
          <a:bodyPr anchor="b">
            <a:normAutofit/>
          </a:bodyPr>
          <a:lstStyle>
            <a:lvl1pPr algn="ctr">
              <a:defRPr sz="2400" b="0"/>
            </a:lvl1pPr>
          </a:lstStyle>
          <a:p>
            <a:r>
              <a:rPr lang="en-US" smtClean="0"/>
              <a:t>Click to edit Master title style</a:t>
            </a:r>
            <a:endParaRPr/>
          </a:p>
        </p:txBody>
      </p:sp>
      <p:sp>
        <p:nvSpPr>
          <p:cNvPr id="3" name="Content Placeholder 2"/>
          <p:cNvSpPr>
            <a:spLocks noGrp="1"/>
          </p:cNvSpPr>
          <p:nvPr>
            <p:ph idx="1"/>
          </p:nvPr>
        </p:nvSpPr>
        <p:spPr>
          <a:xfrm>
            <a:off x="4562010" y="449705"/>
            <a:ext cx="3931920" cy="5781388"/>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24340" y="2057399"/>
            <a:ext cx="3474720" cy="3733801"/>
          </a:xfrm>
        </p:spPr>
        <p:txBody>
          <a:bodyPr>
            <a:normAutofit/>
          </a:bodyPr>
          <a:lstStyle>
            <a:lvl1pPr marL="0" indent="0" algn="ctr">
              <a:lnSpc>
                <a:spcPct val="110000"/>
              </a:lnSpc>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91BF21-F952-4801-934C-F0333068284F}" type="datetime1">
              <a:rPr lang="en-US" smtClean="0"/>
              <a:pPr/>
              <a:t>11/6/11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CD79D9-F536-B549-B9E3-B382F39F2C8F}" type="slidenum">
              <a:rPr lang="en-US" smtClean="0"/>
              <a:pPr/>
              <a:t>‹#›</a:t>
            </a:fld>
            <a:endParaRPr lang="en-US"/>
          </a:p>
        </p:txBody>
      </p:sp>
      <p:sp>
        <p:nvSpPr>
          <p:cNvPr id="8" name="Freeform 7"/>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1350" y="107576"/>
            <a:ext cx="7856538" cy="1310062"/>
          </a:xfrm>
          <a:prstGeom prst="rect">
            <a:avLst/>
          </a:prstGeom>
        </p:spPr>
        <p:txBody>
          <a:bodyPr vert="horz" lIns="91440" tIns="45720" rIns="91440" bIns="45720" rtlCol="0" anchor="b" anchorCtr="0">
            <a:normAutofit/>
          </a:bodyPr>
          <a:lstStyle/>
          <a:p>
            <a:r>
              <a:rPr lang="en-US" smtClean="0"/>
              <a:t>Click to edit Master title style</a:t>
            </a:r>
            <a:endParaRPr/>
          </a:p>
        </p:txBody>
      </p:sp>
      <p:sp>
        <p:nvSpPr>
          <p:cNvPr id="3" name="Text Placeholder 2"/>
          <p:cNvSpPr>
            <a:spLocks noGrp="1"/>
          </p:cNvSpPr>
          <p:nvPr>
            <p:ph type="body" idx="1"/>
          </p:nvPr>
        </p:nvSpPr>
        <p:spPr>
          <a:xfrm>
            <a:off x="618565" y="1600200"/>
            <a:ext cx="7878788" cy="463923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3505200" y="6356350"/>
            <a:ext cx="2133600" cy="365125"/>
          </a:xfrm>
          <a:prstGeom prst="rect">
            <a:avLst/>
          </a:prstGeom>
        </p:spPr>
        <p:txBody>
          <a:bodyPr vert="horz" lIns="0" tIns="45720" rIns="0" bIns="45720" rtlCol="0" anchor="ctr"/>
          <a:lstStyle>
            <a:lvl1pPr algn="ctr">
              <a:defRPr sz="1100">
                <a:solidFill>
                  <a:schemeClr val="tx1">
                    <a:lumMod val="75000"/>
                  </a:schemeClr>
                </a:solidFill>
              </a:defRPr>
            </a:lvl1pPr>
          </a:lstStyle>
          <a:p>
            <a:fld id="{26C223F7-F2AA-4551-9452-1102413608C8}" type="datetime1">
              <a:rPr lang="en-US" smtClean="0"/>
              <a:pPr/>
              <a:t>11/6/11</a:t>
            </a:fld>
            <a:endParaRPr lang="en-US"/>
          </a:p>
        </p:txBody>
      </p:sp>
      <p:sp>
        <p:nvSpPr>
          <p:cNvPr id="5" name="Footer Placeholder 4"/>
          <p:cNvSpPr>
            <a:spLocks noGrp="1"/>
          </p:cNvSpPr>
          <p:nvPr>
            <p:ph type="ftr" sz="quarter" idx="3"/>
          </p:nvPr>
        </p:nvSpPr>
        <p:spPr>
          <a:xfrm>
            <a:off x="280416" y="6356350"/>
            <a:ext cx="2895600" cy="365125"/>
          </a:xfrm>
          <a:prstGeom prst="rect">
            <a:avLst/>
          </a:prstGeom>
        </p:spPr>
        <p:txBody>
          <a:bodyPr vert="horz" lIns="0" tIns="45720" rIns="0" bIns="45720" rtlCol="0" anchor="ctr"/>
          <a:lstStyle>
            <a:lvl1pPr algn="l">
              <a:defRPr sz="1100">
                <a:solidFill>
                  <a:schemeClr val="tx1">
                    <a:lumMod val="75000"/>
                  </a:schemeClr>
                </a:solidFill>
              </a:defRPr>
            </a:lvl1pPr>
          </a:lstStyle>
          <a:p>
            <a:endParaRPr lang="en-US"/>
          </a:p>
        </p:txBody>
      </p:sp>
      <p:sp>
        <p:nvSpPr>
          <p:cNvPr id="6" name="Slide Number Placeholder 5"/>
          <p:cNvSpPr>
            <a:spLocks noGrp="1"/>
          </p:cNvSpPr>
          <p:nvPr>
            <p:ph type="sldNum" sz="quarter" idx="4"/>
          </p:nvPr>
        </p:nvSpPr>
        <p:spPr>
          <a:xfrm>
            <a:off x="8077200" y="6356350"/>
            <a:ext cx="762000" cy="365125"/>
          </a:xfrm>
          <a:prstGeom prst="rect">
            <a:avLst/>
          </a:prstGeom>
        </p:spPr>
        <p:txBody>
          <a:bodyPr vert="horz" lIns="0" tIns="45720" rIns="0" bIns="45720" rtlCol="0" anchor="ctr"/>
          <a:lstStyle>
            <a:lvl1pPr algn="r">
              <a:defRPr sz="1100">
                <a:solidFill>
                  <a:schemeClr val="tx1">
                    <a:lumMod val="75000"/>
                  </a:schemeClr>
                </a:solidFill>
              </a:defRPr>
            </a:lvl1pPr>
          </a:lstStyle>
          <a:p>
            <a:fld id="{77CD79D9-F536-B549-B9E3-B382F39F2C8F}"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Lst>
  <p:hf hdr="0" ftr="0" dt="0"/>
  <p:txStyles>
    <p:titleStyle>
      <a:lvl1pPr algn="ctr" defTabSz="914400" rtl="0" eaLnBrk="1" latinLnBrk="0" hangingPunct="1">
        <a:spcBef>
          <a:spcPct val="0"/>
        </a:spcBef>
        <a:buNone/>
        <a:defRPr sz="4800" kern="1200">
          <a:solidFill>
            <a:schemeClr val="tx1"/>
          </a:solidFill>
          <a:latin typeface="+mj-lt"/>
          <a:ea typeface="+mj-ea"/>
          <a:cs typeface="+mj-cs"/>
        </a:defRPr>
      </a:lvl1pPr>
    </p:titleStyle>
    <p:bodyStyle>
      <a:lvl1pPr marL="349250" indent="-349250" algn="l" defTabSz="914400" rtl="0" eaLnBrk="1" latinLnBrk="0" hangingPunct="1">
        <a:spcBef>
          <a:spcPts val="2000"/>
        </a:spcBef>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tx1">
            <a:lumMod val="65000"/>
          </a:schemeClr>
        </a:buClr>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tx1">
            <a:lumMod val="65000"/>
          </a:schemeClr>
        </a:buClr>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indiana.edu/~simgame/beta/dsg.html"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www.indiana.edu/~tedfrick/MAPSATsummerAECTsymposiumFinal.pdf"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tiff"/></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sg_list_view_lunchmates.jpg"/>
          <p:cNvPicPr>
            <a:picLocks noChangeAspect="1"/>
          </p:cNvPicPr>
          <p:nvPr/>
        </p:nvPicPr>
        <p:blipFill>
          <a:blip r:embed="rId3"/>
          <a:stretch>
            <a:fillRect/>
          </a:stretch>
        </p:blipFill>
        <p:spPr>
          <a:xfrm>
            <a:off x="4401668" y="228600"/>
            <a:ext cx="4361332" cy="3213384"/>
          </a:xfrm>
          <a:prstGeom prst="rect">
            <a:avLst/>
          </a:prstGeom>
          <a:effectLst>
            <a:reflection blurRad="6350" stA="50000" endA="300" endPos="38500" dist="50800" dir="5400000" sy="-100000" algn="bl" rotWithShape="0"/>
          </a:effectLst>
        </p:spPr>
      </p:pic>
      <p:pic>
        <p:nvPicPr>
          <p:cNvPr id="9" name="Picture 8" descr="dsg_detailed_view.jpg"/>
          <p:cNvPicPr>
            <a:picLocks noChangeAspect="1"/>
          </p:cNvPicPr>
          <p:nvPr/>
        </p:nvPicPr>
        <p:blipFill>
          <a:blip r:embed="rId4"/>
          <a:stretch>
            <a:fillRect/>
          </a:stretch>
        </p:blipFill>
        <p:spPr>
          <a:xfrm>
            <a:off x="2514600" y="1183652"/>
            <a:ext cx="4237581" cy="3119096"/>
          </a:xfrm>
          <a:prstGeom prst="rect">
            <a:avLst/>
          </a:prstGeom>
          <a:effectLst>
            <a:reflection blurRad="6350" stA="50000" endA="300" endPos="38500" dist="50800" dir="5400000" sy="-100000" algn="bl" rotWithShape="0"/>
          </a:effectLst>
        </p:spPr>
      </p:pic>
      <p:pic>
        <p:nvPicPr>
          <p:cNvPr id="12" name="Picture 11" descr="home.jpg"/>
          <p:cNvPicPr>
            <a:picLocks noChangeAspect="1"/>
          </p:cNvPicPr>
          <p:nvPr/>
        </p:nvPicPr>
        <p:blipFill>
          <a:blip r:embed="rId5"/>
          <a:stretch>
            <a:fillRect/>
          </a:stretch>
        </p:blipFill>
        <p:spPr>
          <a:xfrm>
            <a:off x="838200" y="2743200"/>
            <a:ext cx="4438611" cy="2714092"/>
          </a:xfrm>
          <a:prstGeom prst="rect">
            <a:avLst/>
          </a:prstGeom>
          <a:effectLst>
            <a:reflection blurRad="6350" stA="50000" endA="275" endPos="40000" dist="101600" dir="5400000" sy="-100000" algn="bl" rotWithShape="0"/>
          </a:effectLst>
          <a:scene3d>
            <a:camera prst="orthographicFront"/>
            <a:lightRig rig="threePt" dir="t"/>
          </a:scene3d>
          <a:sp3d>
            <a:bevelT w="114300" prst="artDeco"/>
          </a:sp3d>
        </p:spPr>
      </p:pic>
      <p:sp>
        <p:nvSpPr>
          <p:cNvPr id="3" name="Subtitle 2"/>
          <p:cNvSpPr>
            <a:spLocks noGrp="1"/>
          </p:cNvSpPr>
          <p:nvPr>
            <p:ph type="subTitle" idx="1"/>
          </p:nvPr>
        </p:nvSpPr>
        <p:spPr>
          <a:xfrm>
            <a:off x="641350" y="6324600"/>
            <a:ext cx="7856538" cy="614081"/>
          </a:xfrm>
          <a:effectLst>
            <a:outerShdw blurRad="50800" dir="2700000" sx="39000" sy="39000" algn="tl" rotWithShape="0">
              <a:srgbClr val="000000">
                <a:alpha val="95000"/>
              </a:srgbClr>
            </a:outerShdw>
          </a:effectLst>
        </p:spPr>
        <p:txBody>
          <a:bodyPr/>
          <a:lstStyle/>
          <a:p>
            <a:r>
              <a:rPr lang="en-US" b="1" dirty="0" smtClean="0">
                <a:solidFill>
                  <a:schemeClr val="tx2">
                    <a:lumMod val="10000"/>
                  </a:schemeClr>
                </a:solidFill>
                <a:effectLst>
                  <a:outerShdw blurRad="393700" dist="38100" dir="2700000">
                    <a:srgbClr val="000000">
                      <a:alpha val="43000"/>
                    </a:srgbClr>
                  </a:outerShdw>
                </a:effectLst>
              </a:rPr>
              <a:t>Approaches to Studying Online Games for Learning</a:t>
            </a:r>
            <a:endParaRPr lang="en-US" b="1" dirty="0">
              <a:solidFill>
                <a:schemeClr val="tx2">
                  <a:lumMod val="10000"/>
                </a:schemeClr>
              </a:solidFill>
              <a:effectLst>
                <a:outerShdw blurRad="393700" dist="38100" dir="2700000">
                  <a:srgbClr val="000000">
                    <a:alpha val="43000"/>
                  </a:srgbClr>
                </a:outerShdw>
              </a:effectLst>
            </a:endParaRPr>
          </a:p>
        </p:txBody>
      </p:sp>
      <p:sp>
        <p:nvSpPr>
          <p:cNvPr id="8" name="Slide Number Placeholder 7"/>
          <p:cNvSpPr>
            <a:spLocks noGrp="1"/>
          </p:cNvSpPr>
          <p:nvPr>
            <p:ph type="sldNum" sz="quarter" idx="12"/>
          </p:nvPr>
        </p:nvSpPr>
        <p:spPr/>
        <p:txBody>
          <a:bodyPr/>
          <a:lstStyle/>
          <a:p>
            <a:fld id="{77CD79D9-F536-B549-B9E3-B382F39F2C8F}" type="slidenum">
              <a:rPr lang="en-US" smtClean="0"/>
              <a:pPr/>
              <a:t>1</a:t>
            </a:fld>
            <a:endParaRPr lang="en-US" dirty="0"/>
          </a:p>
        </p:txBody>
      </p:sp>
      <p:sp>
        <p:nvSpPr>
          <p:cNvPr id="17" name="Rectangle 16"/>
          <p:cNvSpPr/>
          <p:nvPr/>
        </p:nvSpPr>
        <p:spPr>
          <a:xfrm>
            <a:off x="0" y="5725408"/>
            <a:ext cx="9144000" cy="630942"/>
          </a:xfrm>
          <a:prstGeom prst="rect">
            <a:avLst/>
          </a:prstGeom>
          <a:solidFill>
            <a:schemeClr val="bg1"/>
          </a:solidFill>
          <a:ln>
            <a:noFill/>
          </a:ln>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scene3d>
              <a:camera prst="orthographicFront"/>
              <a:lightRig rig="threePt" dir="t"/>
            </a:scene3d>
            <a:sp3d extrusionH="57150">
              <a:bevelT w="38100" h="38100" prst="relaxedInset"/>
            </a:sp3d>
          </a:bodyPr>
          <a:lstStyle/>
          <a:p>
            <a:pPr algn="ctr"/>
            <a:r>
              <a:rPr lang="en-US" sz="3500" b="1" dirty="0" smtClean="0">
                <a:ln w="19050">
                  <a:noFill/>
                  <a:prstDash val="solid"/>
                </a:ln>
                <a:solidFill>
                  <a:schemeClr val="tx1"/>
                </a:solidFill>
                <a:effectLst>
                  <a:outerShdw blurRad="50800" dist="38100" dir="13500000" algn="tl">
                    <a:srgbClr val="000000">
                      <a:alpha val="43000"/>
                    </a:srgbClr>
                  </a:outerShdw>
                </a:effectLst>
                <a:latin typeface="Lucida Handwriting"/>
                <a:cs typeface="Lucida Handwriting"/>
              </a:rPr>
              <a:t>The Diffusion Simulation Game</a:t>
            </a:r>
            <a:endParaRPr lang="en-US" sz="3500" b="1" dirty="0">
              <a:ln w="19050">
                <a:noFill/>
                <a:prstDash val="solid"/>
              </a:ln>
              <a:solidFill>
                <a:schemeClr val="tx1"/>
              </a:solidFill>
              <a:effectLst>
                <a:outerShdw blurRad="50800" dist="38100" dir="13500000" algn="tl">
                  <a:srgbClr val="000000">
                    <a:alpha val="43000"/>
                  </a:srgbClr>
                </a:outerShdw>
              </a:effectLst>
              <a:latin typeface="Lucida Handwriting"/>
              <a:cs typeface="Lucida Handwriting"/>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7CD79D9-F536-B549-B9E3-B382F39F2C8F}" type="slidenum">
              <a:rPr lang="en-US" smtClean="0"/>
              <a:pPr/>
              <a:t>10</a:t>
            </a:fld>
            <a:endParaRPr lang="en-US"/>
          </a:p>
        </p:txBody>
      </p:sp>
      <p:sp>
        <p:nvSpPr>
          <p:cNvPr id="5" name="Title 4"/>
          <p:cNvSpPr>
            <a:spLocks noGrp="1"/>
          </p:cNvSpPr>
          <p:nvPr>
            <p:ph type="title"/>
          </p:nvPr>
        </p:nvSpPr>
        <p:spPr/>
        <p:txBody>
          <a:bodyPr/>
          <a:lstStyle/>
          <a:p>
            <a:endParaRPr lang="en-US"/>
          </a:p>
        </p:txBody>
      </p:sp>
      <p:pic>
        <p:nvPicPr>
          <p:cNvPr id="8" name="Picture 7" descr="getPersonalInfo_2.jpg"/>
          <p:cNvPicPr>
            <a:picLocks noChangeAspect="1"/>
          </p:cNvPicPr>
          <p:nvPr/>
        </p:nvPicPr>
        <p:blipFill>
          <a:blip r:embed="rId3"/>
          <a:stretch>
            <a:fillRect/>
          </a:stretch>
        </p:blipFill>
        <p:spPr>
          <a:xfrm>
            <a:off x="73152" y="109728"/>
            <a:ext cx="9005570" cy="667639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7CD79D9-F536-B549-B9E3-B382F39F2C8F}" type="slidenum">
              <a:rPr lang="en-US" smtClean="0"/>
              <a:pPr/>
              <a:t>11</a:t>
            </a:fld>
            <a:endParaRPr lang="en-US"/>
          </a:p>
        </p:txBody>
      </p:sp>
      <p:sp>
        <p:nvSpPr>
          <p:cNvPr id="5" name="Title 4"/>
          <p:cNvSpPr>
            <a:spLocks noGrp="1"/>
          </p:cNvSpPr>
          <p:nvPr>
            <p:ph type="title"/>
          </p:nvPr>
        </p:nvSpPr>
        <p:spPr/>
        <p:txBody>
          <a:bodyPr/>
          <a:lstStyle/>
          <a:p>
            <a:endParaRPr lang="en-US"/>
          </a:p>
        </p:txBody>
      </p:sp>
      <p:pic>
        <p:nvPicPr>
          <p:cNvPr id="6" name="Picture 5" descr="getPersonalInfo_2b.jpg"/>
          <p:cNvPicPr>
            <a:picLocks noChangeAspect="1"/>
          </p:cNvPicPr>
          <p:nvPr/>
        </p:nvPicPr>
        <p:blipFill>
          <a:blip r:embed="rId3"/>
          <a:stretch>
            <a:fillRect/>
          </a:stretch>
        </p:blipFill>
        <p:spPr>
          <a:xfrm>
            <a:off x="73152" y="109728"/>
            <a:ext cx="9005570" cy="667639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7CD79D9-F536-B549-B9E3-B382F39F2C8F}" type="slidenum">
              <a:rPr lang="en-US" smtClean="0"/>
              <a:pPr/>
              <a:t>12</a:t>
            </a:fld>
            <a:endParaRPr lang="en-US"/>
          </a:p>
        </p:txBody>
      </p:sp>
      <p:sp>
        <p:nvSpPr>
          <p:cNvPr id="5" name="Title 4"/>
          <p:cNvSpPr>
            <a:spLocks noGrp="1"/>
          </p:cNvSpPr>
          <p:nvPr>
            <p:ph type="title"/>
          </p:nvPr>
        </p:nvSpPr>
        <p:spPr/>
        <p:txBody>
          <a:bodyPr/>
          <a:lstStyle/>
          <a:p>
            <a:endParaRPr lang="en-US"/>
          </a:p>
        </p:txBody>
      </p:sp>
      <p:pic>
        <p:nvPicPr>
          <p:cNvPr id="8" name="Picture 7" descr="detailed_view_2.jpg"/>
          <p:cNvPicPr>
            <a:picLocks noChangeAspect="1"/>
          </p:cNvPicPr>
          <p:nvPr/>
        </p:nvPicPr>
        <p:blipFill>
          <a:blip r:embed="rId3"/>
          <a:stretch>
            <a:fillRect/>
          </a:stretch>
        </p:blipFill>
        <p:spPr>
          <a:xfrm>
            <a:off x="73152" y="109728"/>
            <a:ext cx="9005570" cy="667639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7CD79D9-F536-B549-B9E3-B382F39F2C8F}" type="slidenum">
              <a:rPr lang="en-US" smtClean="0"/>
              <a:pPr/>
              <a:t>13</a:t>
            </a:fld>
            <a:endParaRPr lang="en-US"/>
          </a:p>
        </p:txBody>
      </p:sp>
      <p:sp>
        <p:nvSpPr>
          <p:cNvPr id="5" name="Title 4"/>
          <p:cNvSpPr>
            <a:spLocks noGrp="1"/>
          </p:cNvSpPr>
          <p:nvPr>
            <p:ph type="title"/>
          </p:nvPr>
        </p:nvSpPr>
        <p:spPr/>
        <p:txBody>
          <a:bodyPr/>
          <a:lstStyle/>
          <a:p>
            <a:endParaRPr lang="en-US"/>
          </a:p>
        </p:txBody>
      </p:sp>
      <p:pic>
        <p:nvPicPr>
          <p:cNvPr id="6" name="Picture 5" descr="talk_to_b.jpg"/>
          <p:cNvPicPr>
            <a:picLocks noChangeAspect="1"/>
          </p:cNvPicPr>
          <p:nvPr/>
        </p:nvPicPr>
        <p:blipFill>
          <a:blip r:embed="rId3"/>
          <a:stretch>
            <a:fillRect/>
          </a:stretch>
        </p:blipFill>
        <p:spPr>
          <a:xfrm>
            <a:off x="73152" y="109728"/>
            <a:ext cx="9005570" cy="667639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7CD79D9-F536-B549-B9E3-B382F39F2C8F}" type="slidenum">
              <a:rPr lang="en-US" smtClean="0"/>
              <a:pPr/>
              <a:t>14</a:t>
            </a:fld>
            <a:endParaRPr lang="en-US"/>
          </a:p>
        </p:txBody>
      </p:sp>
      <p:sp>
        <p:nvSpPr>
          <p:cNvPr id="5" name="Title 4"/>
          <p:cNvSpPr>
            <a:spLocks noGrp="1"/>
          </p:cNvSpPr>
          <p:nvPr>
            <p:ph type="title"/>
          </p:nvPr>
        </p:nvSpPr>
        <p:spPr/>
        <p:txBody>
          <a:bodyPr/>
          <a:lstStyle/>
          <a:p>
            <a:endParaRPr lang="en-US"/>
          </a:p>
        </p:txBody>
      </p:sp>
      <p:pic>
        <p:nvPicPr>
          <p:cNvPr id="7" name="Picture 6" descr="talk_to_bb.jpg"/>
          <p:cNvPicPr>
            <a:picLocks noChangeAspect="1"/>
          </p:cNvPicPr>
          <p:nvPr/>
        </p:nvPicPr>
        <p:blipFill>
          <a:blip r:embed="rId3"/>
          <a:stretch>
            <a:fillRect/>
          </a:stretch>
        </p:blipFill>
        <p:spPr>
          <a:xfrm>
            <a:off x="73152" y="109728"/>
            <a:ext cx="9005570" cy="667639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7CD79D9-F536-B549-B9E3-B382F39F2C8F}" type="slidenum">
              <a:rPr lang="en-US" smtClean="0"/>
              <a:pPr/>
              <a:t>15</a:t>
            </a:fld>
            <a:endParaRPr lang="en-US"/>
          </a:p>
        </p:txBody>
      </p:sp>
      <p:sp>
        <p:nvSpPr>
          <p:cNvPr id="5" name="Title 4"/>
          <p:cNvSpPr>
            <a:spLocks noGrp="1"/>
          </p:cNvSpPr>
          <p:nvPr>
            <p:ph type="title"/>
          </p:nvPr>
        </p:nvSpPr>
        <p:spPr/>
        <p:txBody>
          <a:bodyPr/>
          <a:lstStyle/>
          <a:p>
            <a:endParaRPr lang="en-US"/>
          </a:p>
        </p:txBody>
      </p:sp>
      <p:pic>
        <p:nvPicPr>
          <p:cNvPr id="8" name="Picture 7" descr="talk_to_feedbackb.jpg"/>
          <p:cNvPicPr>
            <a:picLocks noChangeAspect="1"/>
          </p:cNvPicPr>
          <p:nvPr/>
        </p:nvPicPr>
        <p:blipFill>
          <a:blip r:embed="rId3"/>
          <a:stretch>
            <a:fillRect/>
          </a:stretch>
        </p:blipFill>
        <p:spPr>
          <a:xfrm>
            <a:off x="73152" y="109728"/>
            <a:ext cx="9005570" cy="667639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7CD79D9-F536-B549-B9E3-B382F39F2C8F}" type="slidenum">
              <a:rPr lang="en-US" smtClean="0"/>
              <a:pPr/>
              <a:t>16</a:t>
            </a:fld>
            <a:endParaRPr lang="en-US"/>
          </a:p>
        </p:txBody>
      </p:sp>
      <p:sp>
        <p:nvSpPr>
          <p:cNvPr id="5" name="Title 4"/>
          <p:cNvSpPr>
            <a:spLocks noGrp="1"/>
          </p:cNvSpPr>
          <p:nvPr>
            <p:ph type="title"/>
          </p:nvPr>
        </p:nvSpPr>
        <p:spPr/>
        <p:txBody>
          <a:bodyPr/>
          <a:lstStyle/>
          <a:p>
            <a:endParaRPr lang="en-US"/>
          </a:p>
        </p:txBody>
      </p:sp>
      <p:pic>
        <p:nvPicPr>
          <p:cNvPr id="6" name="Picture 5" descr="social_networks_1.jpg"/>
          <p:cNvPicPr>
            <a:picLocks noChangeAspect="1"/>
          </p:cNvPicPr>
          <p:nvPr/>
        </p:nvPicPr>
        <p:blipFill>
          <a:blip r:embed="rId3"/>
          <a:stretch>
            <a:fillRect/>
          </a:stretch>
        </p:blipFill>
        <p:spPr>
          <a:xfrm>
            <a:off x="73152" y="109728"/>
            <a:ext cx="9005570" cy="667639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7CD79D9-F536-B549-B9E3-B382F39F2C8F}" type="slidenum">
              <a:rPr lang="en-US" smtClean="0"/>
              <a:pPr/>
              <a:t>17</a:t>
            </a:fld>
            <a:endParaRPr lang="en-US"/>
          </a:p>
        </p:txBody>
      </p:sp>
      <p:sp>
        <p:nvSpPr>
          <p:cNvPr id="5" name="Title 4"/>
          <p:cNvSpPr>
            <a:spLocks noGrp="1"/>
          </p:cNvSpPr>
          <p:nvPr>
            <p:ph type="title"/>
          </p:nvPr>
        </p:nvSpPr>
        <p:spPr/>
        <p:txBody>
          <a:bodyPr/>
          <a:lstStyle/>
          <a:p>
            <a:endParaRPr lang="en-US"/>
          </a:p>
        </p:txBody>
      </p:sp>
      <p:pic>
        <p:nvPicPr>
          <p:cNvPr id="6" name="Picture 5" descr="social_networks_3.jpg"/>
          <p:cNvPicPr>
            <a:picLocks noChangeAspect="1"/>
          </p:cNvPicPr>
          <p:nvPr/>
        </p:nvPicPr>
        <p:blipFill>
          <a:blip r:embed="rId3"/>
          <a:stretch>
            <a:fillRect/>
          </a:stretch>
        </p:blipFill>
        <p:spPr>
          <a:xfrm>
            <a:off x="73152" y="109728"/>
            <a:ext cx="9005570" cy="667639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7CD79D9-F536-B549-B9E3-B382F39F2C8F}" type="slidenum">
              <a:rPr lang="en-US" smtClean="0"/>
              <a:pPr/>
              <a:t>18</a:t>
            </a:fld>
            <a:endParaRPr lang="en-US"/>
          </a:p>
        </p:txBody>
      </p:sp>
      <p:sp>
        <p:nvSpPr>
          <p:cNvPr id="5" name="Title 4"/>
          <p:cNvSpPr>
            <a:spLocks noGrp="1"/>
          </p:cNvSpPr>
          <p:nvPr>
            <p:ph type="title"/>
          </p:nvPr>
        </p:nvSpPr>
        <p:spPr/>
        <p:txBody>
          <a:bodyPr/>
          <a:lstStyle/>
          <a:p>
            <a:endParaRPr lang="en-US"/>
          </a:p>
        </p:txBody>
      </p:sp>
      <p:pic>
        <p:nvPicPr>
          <p:cNvPr id="7" name="Picture 6" descr="gameLog.jpg"/>
          <p:cNvPicPr>
            <a:picLocks noChangeAspect="1"/>
          </p:cNvPicPr>
          <p:nvPr/>
        </p:nvPicPr>
        <p:blipFill>
          <a:blip r:embed="rId3"/>
          <a:stretch>
            <a:fillRect/>
          </a:stretch>
        </p:blipFill>
        <p:spPr>
          <a:xfrm>
            <a:off x="73152" y="109728"/>
            <a:ext cx="9005570" cy="667639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Ongoing DSG</a:t>
            </a:r>
            <a:br>
              <a:rPr lang="en-US" dirty="0" smtClean="0"/>
            </a:br>
            <a:r>
              <a:rPr lang="en-US" dirty="0" smtClean="0"/>
              <a:t>Research Studies</a:t>
            </a:r>
            <a:endParaRPr lang="en-US" dirty="0"/>
          </a:p>
        </p:txBody>
      </p:sp>
      <p:sp>
        <p:nvSpPr>
          <p:cNvPr id="6" name="Subtitle 5"/>
          <p:cNvSpPr>
            <a:spLocks noGrp="1"/>
          </p:cNvSpPr>
          <p:nvPr>
            <p:ph type="subTitle" idx="1"/>
          </p:nvPr>
        </p:nvSpPr>
        <p:spPr/>
        <p:txBody>
          <a:bodyPr/>
          <a:lstStyle/>
          <a:p>
            <a:r>
              <a:rPr lang="en-US" dirty="0" smtClean="0"/>
              <a:t>Jake Enfield, Miguel Lara, Rod Myers, </a:t>
            </a:r>
            <a:r>
              <a:rPr lang="en-US" dirty="0" smtClean="0">
                <a:solidFill>
                  <a:srgbClr val="FFC000"/>
                </a:solidFill>
              </a:rPr>
              <a:t>Tzu-Feng (Brian) Wu</a:t>
            </a:r>
            <a:r>
              <a:rPr lang="en-US" dirty="0" smtClean="0"/>
              <a:t>, </a:t>
            </a:r>
            <a:r>
              <a:rPr lang="en-US" dirty="0" smtClean="0">
                <a:solidFill>
                  <a:srgbClr val="FFC000"/>
                </a:solidFill>
              </a:rPr>
              <a:t>Seolim Kwon</a:t>
            </a:r>
            <a:endParaRPr lang="en-US" dirty="0">
              <a:solidFill>
                <a:srgbClr val="FFC000"/>
              </a:solidFill>
            </a:endParaRPr>
          </a:p>
        </p:txBody>
      </p:sp>
      <p:sp>
        <p:nvSpPr>
          <p:cNvPr id="4" name="Slide Number Placeholder 3"/>
          <p:cNvSpPr>
            <a:spLocks noGrp="1"/>
          </p:cNvSpPr>
          <p:nvPr>
            <p:ph type="sldNum" sz="quarter" idx="12"/>
          </p:nvPr>
        </p:nvSpPr>
        <p:spPr/>
        <p:txBody>
          <a:bodyPr/>
          <a:lstStyle/>
          <a:p>
            <a:fld id="{77CD79D9-F536-B549-B9E3-B382F39F2C8F}" type="slidenum">
              <a:rPr lang="en-US" smtClean="0"/>
              <a:pPr/>
              <a:t>19</a:t>
            </a:fld>
            <a:endParaRPr lang="en-US"/>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152400" dist="317500" dir="5400000" sx="90000" sy="-19000" rotWithShape="0">
              <a:prstClr val="black">
                <a:alpha val="15000"/>
              </a:prstClr>
            </a:outerShdw>
          </a:effectLst>
        </p:spPr>
        <p:txBody>
          <a:bodyPr>
            <a:scene3d>
              <a:camera prst="orthographicFront"/>
              <a:lightRig rig="threePt" dir="t">
                <a:rot lat="0" lon="0" rev="1200000"/>
              </a:lightRig>
            </a:scene3d>
            <a:sp3d extrusionH="19050" contourW="6350" prstMaterial="metal">
              <a:bevelT w="152400" h="38100"/>
              <a:bevelB w="19050"/>
            </a:sp3d>
          </a:bodyPr>
          <a:lstStyle/>
          <a:p>
            <a:r>
              <a:rPr lang="en-US" dirty="0" err="1" smtClean="0">
                <a:solidFill>
                  <a:srgbClr val="FFC000"/>
                </a:solidFill>
              </a:rPr>
              <a:t>SimEd</a:t>
            </a:r>
            <a:r>
              <a:rPr lang="en-US" dirty="0" smtClean="0">
                <a:solidFill>
                  <a:srgbClr val="FFC000"/>
                </a:solidFill>
              </a:rPr>
              <a:t> Research Team</a:t>
            </a:r>
            <a:endParaRPr lang="en-US" dirty="0">
              <a:solidFill>
                <a:srgbClr val="FFC000"/>
              </a:solidFill>
            </a:endParaRPr>
          </a:p>
        </p:txBody>
      </p:sp>
      <p:sp>
        <p:nvSpPr>
          <p:cNvPr id="3" name="Content Placeholder 2"/>
          <p:cNvSpPr>
            <a:spLocks noGrp="1"/>
          </p:cNvSpPr>
          <p:nvPr>
            <p:ph idx="1"/>
          </p:nvPr>
        </p:nvSpPr>
        <p:spPr/>
        <p:txBody>
          <a:bodyPr>
            <a:normAutofit lnSpcReduction="10000"/>
          </a:bodyPr>
          <a:lstStyle/>
          <a:p>
            <a:pPr algn="ctr">
              <a:buNone/>
            </a:pPr>
            <a:endParaRPr lang="en-US" dirty="0" smtClean="0"/>
          </a:p>
          <a:p>
            <a:pPr algn="ctr">
              <a:buNone/>
            </a:pPr>
            <a:r>
              <a:rPr lang="en-US" dirty="0" smtClean="0"/>
              <a:t>Faculty Mentor:  Ted Frick</a:t>
            </a:r>
          </a:p>
          <a:p>
            <a:pPr algn="ctr">
              <a:buNone/>
            </a:pPr>
            <a:r>
              <a:rPr lang="en-US" dirty="0" smtClean="0"/>
              <a:t>Ph.D. Student Research Team</a:t>
            </a:r>
            <a:br>
              <a:rPr lang="en-US" dirty="0" smtClean="0"/>
            </a:br>
            <a:r>
              <a:rPr lang="en-US" dirty="0" smtClean="0"/>
              <a:t/>
            </a:r>
            <a:br>
              <a:rPr lang="en-US" dirty="0" smtClean="0"/>
            </a:br>
            <a:r>
              <a:rPr lang="en-US" dirty="0" smtClean="0"/>
              <a:t>Jake Enfield</a:t>
            </a:r>
            <a:br>
              <a:rPr lang="en-US" dirty="0" smtClean="0"/>
            </a:br>
            <a:r>
              <a:rPr lang="en-US" dirty="0" smtClean="0"/>
              <a:t> Seolim Kwon </a:t>
            </a:r>
            <a:br>
              <a:rPr lang="en-US" dirty="0" smtClean="0"/>
            </a:br>
            <a:r>
              <a:rPr lang="en-US" dirty="0" smtClean="0"/>
              <a:t>Miguel Lara</a:t>
            </a:r>
            <a:br>
              <a:rPr lang="en-US" dirty="0" smtClean="0"/>
            </a:br>
            <a:r>
              <a:rPr lang="en-US" dirty="0" smtClean="0"/>
              <a:t>Rod Myers</a:t>
            </a:r>
            <a:br>
              <a:rPr lang="en-US" dirty="0" smtClean="0"/>
            </a:br>
            <a:r>
              <a:rPr lang="en-US" dirty="0" smtClean="0"/>
              <a:t>Tzu-Feng (Brian) Wu</a:t>
            </a:r>
            <a:br>
              <a:rPr lang="en-US" dirty="0" smtClean="0"/>
            </a:br>
            <a:r>
              <a:rPr lang="en-US" dirty="0" smtClean="0"/>
              <a:t/>
            </a:r>
            <a:br>
              <a:rPr lang="en-US" dirty="0" smtClean="0"/>
            </a:br>
            <a:r>
              <a:rPr lang="en-US" dirty="0" smtClean="0">
                <a:solidFill>
                  <a:srgbClr val="FFC000"/>
                </a:solidFill>
              </a:rPr>
              <a:t>Department of Instructional Systems Technology</a:t>
            </a:r>
            <a:br>
              <a:rPr lang="en-US" dirty="0" smtClean="0">
                <a:solidFill>
                  <a:srgbClr val="FFC000"/>
                </a:solidFill>
              </a:rPr>
            </a:br>
            <a:r>
              <a:rPr lang="en-US" dirty="0" smtClean="0">
                <a:solidFill>
                  <a:srgbClr val="FFC000"/>
                </a:solidFill>
              </a:rPr>
              <a:t>School of Education, Indiana University Bloomington</a:t>
            </a:r>
          </a:p>
          <a:p>
            <a:pPr algn="ctr">
              <a:buNone/>
            </a:pPr>
            <a:endParaRPr lang="en-US" dirty="0" smtClean="0"/>
          </a:p>
          <a:p>
            <a:pPr algn="ctr">
              <a:buNone/>
            </a:pPr>
            <a:endParaRPr lang="en-US" dirty="0" smtClean="0"/>
          </a:p>
          <a:p>
            <a:pPr>
              <a:buNone/>
            </a:pPr>
            <a:endParaRPr lang="en-US" dirty="0"/>
          </a:p>
        </p:txBody>
      </p:sp>
      <p:sp>
        <p:nvSpPr>
          <p:cNvPr id="4" name="Slide Number Placeholder 3"/>
          <p:cNvSpPr>
            <a:spLocks noGrp="1"/>
          </p:cNvSpPr>
          <p:nvPr>
            <p:ph type="sldNum" sz="quarter" idx="12"/>
          </p:nvPr>
        </p:nvSpPr>
        <p:spPr/>
        <p:txBody>
          <a:bodyPr/>
          <a:lstStyle/>
          <a:p>
            <a:fld id="{77CD79D9-F536-B549-B9E3-B382F39F2C8F}" type="slidenum">
              <a:rPr lang="en-US" smtClean="0"/>
              <a:pPr/>
              <a:t>2</a:t>
            </a:fld>
            <a:endParaRPr lang="en-US"/>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350" y="-76200"/>
            <a:ext cx="7856538" cy="929062"/>
          </a:xfrm>
        </p:spPr>
        <p:txBody>
          <a:bodyPr/>
          <a:lstStyle/>
          <a:p>
            <a:r>
              <a:rPr lang="en-US" dirty="0" smtClean="0"/>
              <a:t>Jake Enfield’s Study</a:t>
            </a:r>
            <a:endParaRPr lang="en-US" dirty="0"/>
          </a:p>
        </p:txBody>
      </p:sp>
      <p:sp>
        <p:nvSpPr>
          <p:cNvPr id="4" name="Slide Number Placeholder 3"/>
          <p:cNvSpPr>
            <a:spLocks noGrp="1"/>
          </p:cNvSpPr>
          <p:nvPr>
            <p:ph type="sldNum" sz="quarter" idx="12"/>
          </p:nvPr>
        </p:nvSpPr>
        <p:spPr/>
        <p:txBody>
          <a:bodyPr/>
          <a:lstStyle/>
          <a:p>
            <a:fld id="{77CD79D9-F536-B549-B9E3-B382F39F2C8F}" type="slidenum">
              <a:rPr lang="en-US" smtClean="0"/>
              <a:pPr/>
              <a:t>20</a:t>
            </a:fld>
            <a:endParaRPr lang="en-US"/>
          </a:p>
        </p:txBody>
      </p:sp>
      <p:sp>
        <p:nvSpPr>
          <p:cNvPr id="5" name="Title 1"/>
          <p:cNvSpPr txBox="1">
            <a:spLocks/>
          </p:cNvSpPr>
          <p:nvPr/>
        </p:nvSpPr>
        <p:spPr>
          <a:xfrm>
            <a:off x="457200" y="1219200"/>
            <a:ext cx="8153400" cy="407398"/>
          </a:xfrm>
          <a:prstGeom prst="rect">
            <a:avLst/>
          </a:prstGeom>
        </p:spPr>
        <p:txBody>
          <a:bodyPr vert="horz" lIns="91440" tIns="45720" rIns="91440" bIns="45720" rtlCol="0"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smtClean="0">
                <a:ln>
                  <a:noFill/>
                </a:ln>
                <a:solidFill>
                  <a:schemeClr val="accent2">
                    <a:lumMod val="60000"/>
                    <a:lumOff val="40000"/>
                  </a:schemeClr>
                </a:solidFill>
                <a:effectLst/>
                <a:uLnTx/>
                <a:uFillTx/>
                <a:latin typeface="+mj-lt"/>
                <a:ea typeface="+mj-ea"/>
                <a:cs typeface="+mj-cs"/>
              </a:rPr>
              <a:t>An Investigation of the Application of the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smtClean="0">
                <a:ln>
                  <a:noFill/>
                </a:ln>
                <a:solidFill>
                  <a:schemeClr val="accent2">
                    <a:lumMod val="60000"/>
                    <a:lumOff val="40000"/>
                  </a:schemeClr>
                </a:solidFill>
                <a:effectLst/>
                <a:uLnTx/>
                <a:uFillTx/>
                <a:latin typeface="+mj-lt"/>
                <a:ea typeface="+mj-ea"/>
                <a:cs typeface="+mj-cs"/>
              </a:rPr>
              <a:t> </a:t>
            </a:r>
            <a:r>
              <a:rPr kumimoji="0" lang="en-US" sz="2600" b="1" i="1" u="none" strike="noStrike" kern="1200" cap="none" spc="0" normalizeH="0" baseline="0" noProof="0" dirty="0" smtClean="0">
                <a:ln>
                  <a:noFill/>
                </a:ln>
                <a:solidFill>
                  <a:schemeClr val="accent2">
                    <a:lumMod val="60000"/>
                    <a:lumOff val="40000"/>
                  </a:schemeClr>
                </a:solidFill>
                <a:effectLst/>
                <a:uLnTx/>
                <a:uFillTx/>
                <a:latin typeface="+mj-lt"/>
                <a:ea typeface="+mj-ea"/>
                <a:cs typeface="+mj-cs"/>
              </a:rPr>
              <a:t>Ten Steps to Complex Learning to an Educational Game </a:t>
            </a:r>
            <a:endParaRPr kumimoji="0" lang="en-US" sz="2600" b="1" i="0" u="none" strike="noStrike" kern="1200" cap="none" spc="0" normalizeH="0" baseline="0" noProof="0" dirty="0">
              <a:ln>
                <a:noFill/>
              </a:ln>
              <a:solidFill>
                <a:schemeClr val="accent2">
                  <a:lumMod val="60000"/>
                  <a:lumOff val="40000"/>
                </a:schemeClr>
              </a:solidFill>
              <a:effectLst/>
              <a:uLnTx/>
              <a:uFillTx/>
              <a:latin typeface="+mj-lt"/>
              <a:ea typeface="+mj-ea"/>
              <a:cs typeface="+mj-cs"/>
            </a:endParaRPr>
          </a:p>
        </p:txBody>
      </p:sp>
      <p:sp>
        <p:nvSpPr>
          <p:cNvPr id="6" name="Content Placeholder 4"/>
          <p:cNvSpPr txBox="1">
            <a:spLocks/>
          </p:cNvSpPr>
          <p:nvPr/>
        </p:nvSpPr>
        <p:spPr>
          <a:xfrm>
            <a:off x="152400" y="1219200"/>
            <a:ext cx="4252086" cy="2819400"/>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 typeface="Wingdings 2" pitchFamily="18" charset="2"/>
              <a:buNone/>
              <a:tabLst/>
              <a:defRPr/>
            </a:pPr>
            <a:endParaRPr kumimoji="0" lang="en-US" sz="1400" b="1" i="0" u="none" strike="noStrike" kern="1200" cap="none" spc="0" normalizeH="0" baseline="0" noProof="0" dirty="0" smtClean="0">
              <a:ln>
                <a:noFill/>
              </a:ln>
              <a:solidFill>
                <a:schemeClr val="accent2">
                  <a:lumMod val="60000"/>
                  <a:lumOff val="40000"/>
                </a:scheme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2" pitchFamily="18" charset="2"/>
              <a:buNone/>
              <a:tabLst/>
              <a:defRPr/>
            </a:pP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spcBef>
                <a:spcPts val="0"/>
              </a:spcBef>
              <a:spcAft>
                <a:spcPts val="0"/>
              </a:spcAft>
              <a:buClrTx/>
              <a:buSzTx/>
              <a:buFont typeface="Wingdings 2" pitchFamily="18" charset="2"/>
              <a:buNone/>
              <a:tabLst/>
              <a:defRPr/>
            </a:pPr>
            <a:r>
              <a:rPr kumimoji="0" lang="en-US" sz="1400" b="1" i="0" u="none" strike="noStrike" kern="1200" cap="none" spc="0" normalizeH="0" baseline="0" noProof="0" dirty="0" smtClean="0">
                <a:ln>
                  <a:noFill/>
                </a:ln>
                <a:solidFill>
                  <a:schemeClr val="accent2">
                    <a:lumMod val="60000"/>
                    <a:lumOff val="40000"/>
                  </a:schemeClr>
                </a:solidFill>
                <a:effectLst/>
                <a:uLnTx/>
                <a:uFillTx/>
                <a:latin typeface="+mn-lt"/>
                <a:ea typeface="+mn-ea"/>
                <a:cs typeface="+mn-cs"/>
              </a:rPr>
              <a:t>Redesigned to reduce cognitive load of learners</a:t>
            </a:r>
          </a:p>
          <a:p>
            <a:pPr defTabSz="914400">
              <a:buFont typeface="Wingdings 2" pitchFamily="18" charset="2"/>
              <a:buNone/>
            </a:pPr>
            <a:r>
              <a:rPr kumimoji="0" lang="en-US" sz="1400" b="0" i="0" u="none" strike="noStrike" kern="1200" cap="none" spc="0" normalizeH="0" baseline="0" noProof="0" dirty="0" smtClean="0">
                <a:ln>
                  <a:noFill/>
                </a:ln>
                <a:solidFill>
                  <a:srgbClr val="00B0F0"/>
                </a:solidFill>
                <a:effectLst/>
                <a:uLnTx/>
                <a:uFillTx/>
                <a:latin typeface="+mn-lt"/>
                <a:ea typeface="+mn-ea"/>
                <a:cs typeface="+mn-cs"/>
              </a:rPr>
              <a:t>Levels: </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each level represents an increasingly complex mental model.</a:t>
            </a:r>
          </a:p>
          <a:p>
            <a:pPr defTabSz="914400">
              <a:buFont typeface="Wingdings 2" pitchFamily="18" charset="2"/>
              <a:buNone/>
            </a:pPr>
            <a:r>
              <a:rPr kumimoji="0" lang="en-US" sz="1400" b="0" i="0" u="none" strike="noStrike" kern="1200" cap="none" spc="0" normalizeH="0" baseline="0" noProof="0" dirty="0" smtClean="0">
                <a:ln>
                  <a:noFill/>
                </a:ln>
                <a:solidFill>
                  <a:srgbClr val="00B0F0"/>
                </a:solidFill>
                <a:effectLst/>
                <a:uLnTx/>
                <a:uFillTx/>
                <a:latin typeface="+mn-lt"/>
                <a:ea typeface="+mn-ea"/>
                <a:cs typeface="+mn-cs"/>
              </a:rPr>
              <a:t>Objectives within Levels: </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provide variety of contexts and decreasing amount of Instructional Support.</a:t>
            </a:r>
          </a:p>
          <a:p>
            <a:pPr defTabSz="914400">
              <a:buFont typeface="Wingdings 2" pitchFamily="18" charset="2"/>
              <a:buNone/>
            </a:pPr>
            <a:r>
              <a:rPr kumimoji="0" lang="en-US" sz="1400" b="0" i="0" u="none" strike="noStrike" kern="1200" cap="none" spc="0" normalizeH="0" baseline="0" noProof="0" dirty="0" smtClean="0">
                <a:ln>
                  <a:noFill/>
                </a:ln>
                <a:solidFill>
                  <a:srgbClr val="00B0F0"/>
                </a:solidFill>
                <a:effectLst/>
                <a:uLnTx/>
                <a:uFillTx/>
                <a:latin typeface="+mn-lt"/>
                <a:ea typeface="+mn-ea"/>
                <a:cs typeface="+mn-cs"/>
              </a:rPr>
              <a:t>Instructional Support: </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consists of </a:t>
            </a:r>
            <a:r>
              <a:rPr kumimoji="0" lang="en-US" sz="1400" b="0" i="1" u="none" strike="noStrike" kern="1200" cap="none" spc="0" normalizeH="0" baseline="0" noProof="0" dirty="0" smtClean="0">
                <a:ln>
                  <a:noFill/>
                </a:ln>
                <a:solidFill>
                  <a:schemeClr val="tx1"/>
                </a:solidFill>
                <a:effectLst/>
                <a:uLnTx/>
                <a:uFillTx/>
                <a:latin typeface="+mn-lt"/>
                <a:ea typeface="+mn-ea"/>
                <a:cs typeface="+mn-cs"/>
              </a:rPr>
              <a:t>Supportive Information </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(for learning the mental model provided at beginning of each level) and </a:t>
            </a:r>
            <a:r>
              <a:rPr kumimoji="0" lang="en-US" sz="1400" b="0" i="1" u="none" strike="noStrike" kern="1200" cap="none" spc="0" normalizeH="0" baseline="0" noProof="0" dirty="0" smtClean="0">
                <a:ln>
                  <a:noFill/>
                </a:ln>
                <a:solidFill>
                  <a:schemeClr val="tx1"/>
                </a:solidFill>
                <a:effectLst/>
                <a:uLnTx/>
                <a:uFillTx/>
                <a:latin typeface="+mn-lt"/>
                <a:ea typeface="+mn-ea"/>
                <a:cs typeface="+mn-cs"/>
              </a:rPr>
              <a:t>Just-In-Time Information </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(for procedural learning).</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Content Placeholder 4"/>
          <p:cNvSpPr txBox="1">
            <a:spLocks/>
          </p:cNvSpPr>
          <p:nvPr/>
        </p:nvSpPr>
        <p:spPr>
          <a:xfrm>
            <a:off x="152400" y="3733800"/>
            <a:ext cx="8686800" cy="2362200"/>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Aft>
                <a:spcPts val="0"/>
              </a:spcAft>
              <a:buClrTx/>
              <a:buSzTx/>
              <a:buFont typeface="Wingdings 2" pitchFamily="18" charset="2"/>
              <a:buNone/>
              <a:tabLst/>
              <a:defRPr/>
            </a:pPr>
            <a:r>
              <a:rPr kumimoji="0" lang="en-US" sz="1600" b="1" i="0" u="none" strike="noStrike" kern="1200" cap="none" spc="0" normalizeH="0" baseline="0" noProof="0" dirty="0" smtClean="0">
                <a:ln>
                  <a:noFill/>
                </a:ln>
                <a:solidFill>
                  <a:schemeClr val="accent2">
                    <a:lumMod val="60000"/>
                    <a:lumOff val="40000"/>
                  </a:schemeClr>
                </a:solidFill>
                <a:effectLst/>
                <a:uLnTx/>
                <a:uFillTx/>
                <a:latin typeface="+mn-lt"/>
                <a:ea typeface="+mn-ea"/>
                <a:cs typeface="+mn-cs"/>
              </a:rPr>
              <a:t>Purpose</a:t>
            </a:r>
          </a:p>
          <a:p>
            <a:pPr marL="0" marR="0" lvl="0" indent="0" algn="l" defTabSz="914400" rtl="0" eaLnBrk="1" fontAlgn="auto" latinLnBrk="0" hangingPunct="1">
              <a:lnSpc>
                <a:spcPct val="100000"/>
              </a:lnSpc>
              <a:spcAft>
                <a:spcPts val="0"/>
              </a:spcAft>
              <a:buClrTx/>
              <a:buSzTx/>
              <a:buFont typeface="Wingdings 2" pitchFamily="18" charset="2"/>
              <a:buNone/>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To explore the application of the Ten Steps to the Instructional Design of educational games which have complex learning objectives in order to identify potential improvements that can be made. </a:t>
            </a:r>
          </a:p>
          <a:p>
            <a:pPr marL="0" marR="0" lvl="0" indent="0" algn="l" defTabSz="914400" rtl="0" eaLnBrk="1" fontAlgn="auto" latinLnBrk="0" hangingPunct="1">
              <a:lnSpc>
                <a:spcPct val="100000"/>
              </a:lnSpc>
              <a:spcAft>
                <a:spcPts val="0"/>
              </a:spcAft>
              <a:buClrTx/>
              <a:buSzTx/>
              <a:buFont typeface="Wingdings 2" pitchFamily="18" charset="2"/>
              <a:buNone/>
              <a:tabLst/>
              <a:defRPr/>
            </a:pP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349250" marR="0" lvl="0" indent="-349250" algn="l" defTabSz="914400" rtl="0" eaLnBrk="1" fontAlgn="auto" latinLnBrk="0" hangingPunct="1">
              <a:lnSpc>
                <a:spcPct val="100000"/>
              </a:lnSpc>
              <a:spcAft>
                <a:spcPts val="0"/>
              </a:spcAft>
              <a:buClrTx/>
              <a:buSzTx/>
              <a:buFont typeface="Wingdings 2" pitchFamily="18" charset="2"/>
              <a:buNone/>
              <a:tabLst/>
              <a:defRPr/>
            </a:pPr>
            <a:r>
              <a:rPr kumimoji="0" lang="en-US" sz="1600" b="1" i="0" u="none" strike="noStrike" kern="1200" cap="none" spc="0" normalizeH="0" baseline="0" noProof="0" dirty="0" smtClean="0">
                <a:ln>
                  <a:noFill/>
                </a:ln>
                <a:solidFill>
                  <a:schemeClr val="accent2">
                    <a:lumMod val="60000"/>
                    <a:lumOff val="40000"/>
                  </a:schemeClr>
                </a:solidFill>
                <a:effectLst/>
                <a:uLnTx/>
                <a:uFillTx/>
                <a:latin typeface="+mn-lt"/>
                <a:ea typeface="+mn-ea"/>
                <a:cs typeface="+mn-cs"/>
              </a:rPr>
              <a:t>Research Questions</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349250" marR="0" lvl="0" indent="-349250" algn="l" defTabSz="914400" rtl="0" eaLnBrk="1" fontAlgn="auto" latinLnBrk="0" hangingPunct="1">
              <a:lnSpc>
                <a:spcPct val="100000"/>
              </a:lnSpc>
              <a:spcAft>
                <a:spcPts val="0"/>
              </a:spcAft>
              <a:buClrTx/>
              <a:buSzTx/>
              <a:buFont typeface="Wingdings 2" pitchFamily="18" charset="2"/>
              <a:buNone/>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1. How could the Ten Steps have been more useful in re-designing the DSG to be appealing to the players who participated in this study? </a:t>
            </a:r>
          </a:p>
          <a:p>
            <a:pPr marL="349250" marR="0" lvl="0" indent="-349250" algn="l" defTabSz="914400" rtl="0" eaLnBrk="1" fontAlgn="auto" latinLnBrk="0" hangingPunct="1">
              <a:lnSpc>
                <a:spcPct val="100000"/>
              </a:lnSpc>
              <a:spcAft>
                <a:spcPts val="0"/>
              </a:spcAft>
              <a:buClrTx/>
              <a:buSzTx/>
              <a:buFont typeface="Wingdings 2" pitchFamily="18" charset="2"/>
              <a:buNone/>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2. How could the Ten Steps have been more useful in re-designing the DSG to be effective and efficient to the players who participated in this study?</a:t>
            </a:r>
          </a:p>
        </p:txBody>
      </p:sp>
      <p:pic>
        <p:nvPicPr>
          <p:cNvPr id="8" name="Picture 7" descr="dsgTraining_level1_objective1.png"/>
          <p:cNvPicPr>
            <a:picLocks noChangeAspect="1"/>
          </p:cNvPicPr>
          <p:nvPr/>
        </p:nvPicPr>
        <p:blipFill>
          <a:blip r:embed="rId2"/>
          <a:stretch>
            <a:fillRect/>
          </a:stretch>
        </p:blipFill>
        <p:spPr>
          <a:xfrm>
            <a:off x="4724399" y="1600200"/>
            <a:ext cx="3961127" cy="2286000"/>
          </a:xfrm>
          <a:prstGeom prst="rect">
            <a:avLst/>
          </a:prstGeom>
          <a:effectLst>
            <a:outerShdw blurRad="50800" dist="38100" dir="8100000" algn="tr" rotWithShape="0">
              <a:prstClr val="black">
                <a:alpha val="40000"/>
              </a:prstClr>
            </a:outerShdw>
          </a:effec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350" y="0"/>
            <a:ext cx="7856538" cy="808038"/>
          </a:xfrm>
        </p:spPr>
        <p:txBody>
          <a:bodyPr>
            <a:normAutofit fontScale="90000"/>
          </a:bodyPr>
          <a:lstStyle/>
          <a:p>
            <a:r>
              <a:rPr lang="en-US" dirty="0" smtClean="0"/>
              <a:t>Miguel Lara’s Study</a:t>
            </a:r>
            <a:endParaRPr lang="en-US" dirty="0"/>
          </a:p>
        </p:txBody>
      </p:sp>
      <p:sp>
        <p:nvSpPr>
          <p:cNvPr id="4" name="Slide Number Placeholder 3"/>
          <p:cNvSpPr>
            <a:spLocks noGrp="1"/>
          </p:cNvSpPr>
          <p:nvPr>
            <p:ph type="sldNum" sz="quarter" idx="12"/>
          </p:nvPr>
        </p:nvSpPr>
        <p:spPr/>
        <p:txBody>
          <a:bodyPr/>
          <a:lstStyle/>
          <a:p>
            <a:fld id="{77CD79D9-F536-B549-B9E3-B382F39F2C8F}" type="slidenum">
              <a:rPr lang="en-US" smtClean="0"/>
              <a:pPr/>
              <a:t>21</a:t>
            </a:fld>
            <a:endParaRPr lang="en-US"/>
          </a:p>
        </p:txBody>
      </p:sp>
      <p:pic>
        <p:nvPicPr>
          <p:cNvPr id="6" name="Picture 5" descr="home.jpg"/>
          <p:cNvPicPr/>
          <p:nvPr/>
        </p:nvPicPr>
        <p:blipFill>
          <a:blip r:embed="rId2" cstate="print"/>
          <a:stretch>
            <a:fillRect/>
          </a:stretch>
        </p:blipFill>
        <p:spPr bwMode="auto">
          <a:xfrm>
            <a:off x="5576888" y="1828800"/>
            <a:ext cx="3262312" cy="2667000"/>
          </a:xfrm>
          <a:prstGeom prst="roundRect">
            <a:avLst>
              <a:gd name="adj" fmla="val 8594"/>
            </a:avLst>
          </a:prstGeom>
          <a:solidFill>
            <a:srgbClr val="FFFFFF">
              <a:shade val="85000"/>
            </a:srgbClr>
          </a:solidFill>
          <a:ln>
            <a:noFill/>
          </a:ln>
          <a:effectLst>
            <a:outerShdw blurRad="50800" dist="38100" dir="10800000" algn="r" rotWithShape="0">
              <a:prstClr val="black">
                <a:alpha val="40000"/>
              </a:prstClr>
            </a:outerShdw>
          </a:effectLst>
        </p:spPr>
      </p:pic>
      <p:sp>
        <p:nvSpPr>
          <p:cNvPr id="112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 name="Title 1"/>
          <p:cNvSpPr txBox="1">
            <a:spLocks/>
          </p:cNvSpPr>
          <p:nvPr/>
        </p:nvSpPr>
        <p:spPr>
          <a:xfrm>
            <a:off x="457200" y="1116602"/>
            <a:ext cx="8153400" cy="407398"/>
          </a:xfrm>
          <a:prstGeom prst="rect">
            <a:avLst/>
          </a:prstGeom>
        </p:spPr>
        <p:txBody>
          <a:bodyPr vert="horz" lIns="91440" tIns="45720" rIns="91440" bIns="45720" rtlCol="0" anchor="b" anchorCtr="0">
            <a:noAutofit/>
          </a:bodyPr>
          <a:lstStyle/>
          <a:p>
            <a:pPr lvl="0" algn="ctr" defTabSz="914400">
              <a:spcBef>
                <a:spcPct val="0"/>
              </a:spcBef>
            </a:pPr>
            <a:r>
              <a:rPr lang="en-US" sz="2600" dirty="0" smtClean="0">
                <a:solidFill>
                  <a:schemeClr val="accent2">
                    <a:lumMod val="60000"/>
                    <a:lumOff val="40000"/>
                  </a:schemeClr>
                </a:solidFill>
                <a:latin typeface="+mj-lt"/>
                <a:ea typeface="+mj-ea"/>
                <a:cs typeface="+mj-cs"/>
              </a:rPr>
              <a:t>Personality traits and performance in online </a:t>
            </a:r>
            <a:r>
              <a:rPr lang="en-US" sz="2600" dirty="0" smtClean="0">
                <a:solidFill>
                  <a:schemeClr val="accent2">
                    <a:lumMod val="60000"/>
                    <a:lumOff val="40000"/>
                  </a:schemeClr>
                </a:solidFill>
                <a:latin typeface="+mj-lt"/>
                <a:ea typeface="+mj-ea"/>
                <a:cs typeface="+mj-cs"/>
              </a:rPr>
              <a:t>game</a:t>
            </a:r>
            <a:r>
              <a:rPr lang="en-US" sz="2600" dirty="0" smtClean="0">
                <a:solidFill>
                  <a:schemeClr val="accent2">
                    <a:lumMod val="60000"/>
                    <a:lumOff val="40000"/>
                  </a:schemeClr>
                </a:solidFill>
                <a:latin typeface="+mj-lt"/>
                <a:ea typeface="+mj-ea"/>
                <a:cs typeface="+mj-cs"/>
              </a:rPr>
              <a:t>-based learning: collaborative versus individual settings</a:t>
            </a:r>
            <a:endParaRPr kumimoji="0" lang="en-US" sz="2600" b="0" i="0" u="none" strike="noStrike" kern="1200" cap="none" spc="0" normalizeH="0" baseline="0" noProof="0" dirty="0">
              <a:ln>
                <a:noFill/>
              </a:ln>
              <a:solidFill>
                <a:schemeClr val="accent2">
                  <a:lumMod val="60000"/>
                  <a:lumOff val="40000"/>
                </a:schemeClr>
              </a:solidFill>
              <a:effectLst/>
              <a:uLnTx/>
              <a:uFillTx/>
              <a:latin typeface="+mj-lt"/>
              <a:ea typeface="+mj-ea"/>
              <a:cs typeface="+mj-cs"/>
            </a:endParaRPr>
          </a:p>
        </p:txBody>
      </p:sp>
      <p:sp>
        <p:nvSpPr>
          <p:cNvPr id="11" name="Content Placeholder 4"/>
          <p:cNvSpPr txBox="1">
            <a:spLocks/>
          </p:cNvSpPr>
          <p:nvPr/>
        </p:nvSpPr>
        <p:spPr>
          <a:xfrm>
            <a:off x="152400" y="1676400"/>
            <a:ext cx="5424488" cy="2057400"/>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Aft>
                <a:spcPts val="0"/>
              </a:spcAft>
              <a:buClrTx/>
              <a:buSzTx/>
              <a:buFont typeface="Wingdings 2" pitchFamily="18" charset="2"/>
              <a:buNone/>
              <a:tabLst/>
              <a:defRPr/>
            </a:pPr>
            <a:r>
              <a:rPr kumimoji="0" lang="en-US" sz="1600" b="1" i="0" u="none" strike="noStrike" kern="1200" cap="none" spc="0" normalizeH="0" baseline="0" noProof="0" dirty="0" smtClean="0">
                <a:ln>
                  <a:noFill/>
                </a:ln>
                <a:solidFill>
                  <a:schemeClr val="accent2">
                    <a:lumMod val="60000"/>
                    <a:lumOff val="40000"/>
                  </a:schemeClr>
                </a:solidFill>
                <a:effectLst/>
                <a:uLnTx/>
                <a:uFillTx/>
                <a:latin typeface="+mn-lt"/>
                <a:ea typeface="+mn-ea"/>
                <a:cs typeface="+mn-cs"/>
              </a:rPr>
              <a:t>Purpose</a:t>
            </a:r>
          </a:p>
          <a:p>
            <a:pPr lvl="0" defTabSz="914400"/>
            <a:r>
              <a:rPr lang="en-US" sz="1600" dirty="0" smtClean="0"/>
              <a:t>This study integrates three main areas (Computer-Supported Collaborative Learning, Personality psychology and Game-based learning) to explore the relationship between personality traits on learning, performance, and attitude when playing an online instructional simulation game individually versus playing it in dyads following a collaborative script.</a:t>
            </a:r>
          </a:p>
          <a:p>
            <a:pPr lvl="0" defTabSz="914400"/>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2" name="Rectangle 11"/>
          <p:cNvSpPr/>
          <p:nvPr/>
        </p:nvSpPr>
        <p:spPr>
          <a:xfrm>
            <a:off x="112712" y="3559076"/>
            <a:ext cx="8345488" cy="2308324"/>
          </a:xfrm>
          <a:prstGeom prst="rect">
            <a:avLst/>
          </a:prstGeom>
        </p:spPr>
        <p:txBody>
          <a:bodyPr wrap="square">
            <a:spAutoFit/>
          </a:bodyPr>
          <a:lstStyle/>
          <a:p>
            <a:pPr marL="349250" lvl="0" indent="-349250" defTabSz="914400">
              <a:defRPr/>
            </a:pPr>
            <a:r>
              <a:rPr lang="en-US" sz="1600" b="1" dirty="0" smtClean="0">
                <a:solidFill>
                  <a:schemeClr val="accent2">
                    <a:lumMod val="60000"/>
                    <a:lumOff val="40000"/>
                  </a:schemeClr>
                </a:solidFill>
              </a:rPr>
              <a:t>Research Questions</a:t>
            </a:r>
            <a:endParaRPr lang="en-US" sz="1600" dirty="0" smtClean="0"/>
          </a:p>
          <a:p>
            <a:pPr marL="342900" lvl="0" indent="-342900">
              <a:buFont typeface="+mj-lt"/>
              <a:buAutoNum type="arabicPeriod"/>
            </a:pPr>
            <a:r>
              <a:rPr lang="en-US" sz="1600" dirty="0" smtClean="0"/>
              <a:t>Is there any difference in game performance, learning and </a:t>
            </a:r>
          </a:p>
          <a:p>
            <a:pPr marL="342900" lvl="0" indent="-342900"/>
            <a:r>
              <a:rPr lang="en-US" sz="1600" dirty="0" smtClean="0"/>
              <a:t>         attitude between students playing an online instructional</a:t>
            </a:r>
          </a:p>
          <a:p>
            <a:pPr marL="342900" lvl="0" indent="-342900"/>
            <a:r>
              <a:rPr lang="en-US" sz="1600" dirty="0" smtClean="0"/>
              <a:t>        game individually versus playing it collaboratively in dyads?</a:t>
            </a:r>
          </a:p>
          <a:p>
            <a:pPr marL="342900" lvl="0" indent="-342900">
              <a:buFont typeface="+mj-lt"/>
              <a:buAutoNum type="arabicPeriod" startAt="2"/>
            </a:pPr>
            <a:r>
              <a:rPr lang="en-US" sz="1600" dirty="0" smtClean="0"/>
              <a:t>What are the common personality traits of the top achiever players in each setting?</a:t>
            </a:r>
          </a:p>
          <a:p>
            <a:pPr marL="342900" lvl="0" indent="-342900">
              <a:buFont typeface="+mj-lt"/>
              <a:buAutoNum type="arabicPeriod" startAt="2"/>
            </a:pPr>
            <a:r>
              <a:rPr lang="en-US" sz="1600" dirty="0" smtClean="0"/>
              <a:t> What is the relationship between the level of Agreeableness and performance, learning and attitude in students playing an online instructional game in dyads?</a:t>
            </a:r>
          </a:p>
          <a:p>
            <a:pPr marL="342900" lvl="0" indent="-342900">
              <a:buFont typeface="+mj-lt"/>
              <a:buAutoNum type="arabicPeriod" startAt="2"/>
            </a:pPr>
            <a:r>
              <a:rPr lang="en-US" sz="1600" dirty="0" smtClean="0"/>
              <a:t>Are there any common patterns in the game play strategies used by students within each setting? </a:t>
            </a:r>
          </a:p>
        </p:txBody>
      </p:sp>
      <p:sp>
        <p:nvSpPr>
          <p:cNvPr id="13" name="Rectangle 12"/>
          <p:cNvSpPr/>
          <p:nvPr/>
        </p:nvSpPr>
        <p:spPr>
          <a:xfrm>
            <a:off x="152400" y="5867400"/>
            <a:ext cx="8839200" cy="584775"/>
          </a:xfrm>
          <a:prstGeom prst="rect">
            <a:avLst/>
          </a:prstGeom>
        </p:spPr>
        <p:txBody>
          <a:bodyPr wrap="square">
            <a:spAutoFit/>
          </a:bodyPr>
          <a:lstStyle/>
          <a:p>
            <a:pPr marL="349250" lvl="0" indent="-349250" defTabSz="914400">
              <a:defRPr/>
            </a:pPr>
            <a:r>
              <a:rPr lang="en-US" sz="1600" b="1" dirty="0" smtClean="0">
                <a:solidFill>
                  <a:schemeClr val="accent2">
                    <a:lumMod val="60000"/>
                    <a:lumOff val="40000"/>
                  </a:schemeClr>
                </a:solidFill>
              </a:rPr>
              <a:t>DSG redesigned version</a:t>
            </a:r>
            <a:endParaRPr lang="en-US" sz="1600" dirty="0" smtClean="0"/>
          </a:p>
          <a:p>
            <a:pPr marL="342900" lvl="0" indent="-342900"/>
            <a:r>
              <a:rPr lang="en-US" sz="1600" dirty="0" smtClean="0"/>
              <a:t>Elements were reduced by half. It’s using Second Life’s co-browsing feature to allow multiple players.</a:t>
            </a:r>
            <a:endParaRPr lang="en-US" sz="1600"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350" y="0"/>
            <a:ext cx="7856538" cy="731838"/>
          </a:xfrm>
        </p:spPr>
        <p:txBody>
          <a:bodyPr>
            <a:normAutofit fontScale="90000"/>
          </a:bodyPr>
          <a:lstStyle/>
          <a:p>
            <a:r>
              <a:rPr lang="en-US" dirty="0" smtClean="0"/>
              <a:t>Rod Myers’ Study</a:t>
            </a:r>
            <a:endParaRPr lang="en-US" dirty="0"/>
          </a:p>
        </p:txBody>
      </p:sp>
      <p:sp>
        <p:nvSpPr>
          <p:cNvPr id="4" name="Slide Number Placeholder 3"/>
          <p:cNvSpPr>
            <a:spLocks noGrp="1"/>
          </p:cNvSpPr>
          <p:nvPr>
            <p:ph type="sldNum" sz="quarter" idx="12"/>
          </p:nvPr>
        </p:nvSpPr>
        <p:spPr/>
        <p:txBody>
          <a:bodyPr/>
          <a:lstStyle/>
          <a:p>
            <a:fld id="{77CD79D9-F536-B549-B9E3-B382F39F2C8F}" type="slidenum">
              <a:rPr lang="en-US" smtClean="0"/>
              <a:pPr/>
              <a:t>22</a:t>
            </a:fld>
            <a:endParaRPr lang="en-US"/>
          </a:p>
        </p:txBody>
      </p:sp>
      <p:sp>
        <p:nvSpPr>
          <p:cNvPr id="6" name="Title 1"/>
          <p:cNvSpPr txBox="1">
            <a:spLocks/>
          </p:cNvSpPr>
          <p:nvPr/>
        </p:nvSpPr>
        <p:spPr>
          <a:xfrm>
            <a:off x="914400" y="381000"/>
            <a:ext cx="7467600" cy="1143000"/>
          </a:xfrm>
          <a:prstGeom prst="rect">
            <a:avLst/>
          </a:prstGeom>
        </p:spPr>
        <p:txBody>
          <a:bodyPr vert="horz" lIns="91440" tIns="45720" rIns="91440" bIns="45720" rtlCol="0" anchor="b"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chemeClr val="accent2">
                    <a:lumMod val="60000"/>
                    <a:lumOff val="40000"/>
                  </a:schemeClr>
                </a:solidFill>
                <a:effectLst/>
                <a:uLnTx/>
                <a:uFillTx/>
                <a:latin typeface="+mj-lt"/>
                <a:ea typeface="+mj-ea"/>
                <a:cs typeface="+mj-cs"/>
              </a:rPr>
              <a:t>Analyzing Interaction Patterns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chemeClr val="accent2">
                    <a:lumMod val="60000"/>
                    <a:lumOff val="40000"/>
                  </a:schemeClr>
                </a:solidFill>
                <a:effectLst/>
                <a:uLnTx/>
                <a:uFillTx/>
                <a:latin typeface="+mj-lt"/>
                <a:ea typeface="+mj-ea"/>
                <a:cs typeface="+mj-cs"/>
              </a:rPr>
              <a:t> to Verify a Simulation/Game Model</a:t>
            </a:r>
            <a:endParaRPr kumimoji="0" lang="en-US" sz="2800" b="1" i="0" u="none" strike="noStrike" kern="1200" cap="none" spc="0" normalizeH="0" baseline="0" noProof="0" dirty="0">
              <a:ln>
                <a:noFill/>
              </a:ln>
              <a:solidFill>
                <a:schemeClr val="accent2">
                  <a:lumMod val="60000"/>
                  <a:lumOff val="40000"/>
                </a:schemeClr>
              </a:solidFill>
              <a:effectLst/>
              <a:uLnTx/>
              <a:uFillTx/>
              <a:latin typeface="+mj-lt"/>
              <a:ea typeface="+mj-ea"/>
              <a:cs typeface="+mj-cs"/>
            </a:endParaRPr>
          </a:p>
        </p:txBody>
      </p:sp>
      <p:sp>
        <p:nvSpPr>
          <p:cNvPr id="7" name="Content Placeholder 4"/>
          <p:cNvSpPr>
            <a:spLocks noGrp="1"/>
          </p:cNvSpPr>
          <p:nvPr>
            <p:ph sz="half" idx="1"/>
          </p:nvPr>
        </p:nvSpPr>
        <p:spPr>
          <a:xfrm>
            <a:off x="152400" y="1600200"/>
            <a:ext cx="4419599" cy="2819400"/>
          </a:xfrm>
        </p:spPr>
        <p:txBody>
          <a:bodyPr>
            <a:noAutofit/>
          </a:bodyPr>
          <a:lstStyle/>
          <a:p>
            <a:pPr marL="0" indent="0">
              <a:spcBef>
                <a:spcPts val="0"/>
              </a:spcBef>
              <a:buNone/>
            </a:pPr>
            <a:endParaRPr lang="en-US" sz="1600" dirty="0" smtClean="0"/>
          </a:p>
          <a:p>
            <a:pPr marL="0" indent="0">
              <a:spcBef>
                <a:spcPts val="0"/>
              </a:spcBef>
              <a:buNone/>
            </a:pPr>
            <a:r>
              <a:rPr lang="en-US" sz="1600" b="1" dirty="0" smtClean="0">
                <a:solidFill>
                  <a:schemeClr val="accent2">
                    <a:lumMod val="60000"/>
                    <a:lumOff val="40000"/>
                  </a:schemeClr>
                </a:solidFill>
              </a:rPr>
              <a:t>Practical question</a:t>
            </a:r>
          </a:p>
          <a:p>
            <a:pPr marL="0" indent="0">
              <a:spcBef>
                <a:spcPts val="0"/>
              </a:spcBef>
              <a:buNone/>
            </a:pPr>
            <a:r>
              <a:rPr lang="en-US" sz="1600" dirty="0" smtClean="0"/>
              <a:t>How can simulation game designers verify that gameplay results based on the </a:t>
            </a:r>
            <a:r>
              <a:rPr lang="en-US" sz="1600" dirty="0" smtClean="0">
                <a:solidFill>
                  <a:srgbClr val="00B0F0"/>
                </a:solidFill>
              </a:rPr>
              <a:t>computational model</a:t>
            </a:r>
            <a:r>
              <a:rPr lang="en-US" sz="1600" dirty="0" smtClean="0"/>
              <a:t> are reasonably accurate with respect to the </a:t>
            </a:r>
            <a:r>
              <a:rPr lang="en-US" sz="1600" dirty="0" smtClean="0">
                <a:solidFill>
                  <a:srgbClr val="00B0F0"/>
                </a:solidFill>
              </a:rPr>
              <a:t>conceptual model</a:t>
            </a:r>
            <a:r>
              <a:rPr lang="en-US" sz="1600" dirty="0" smtClean="0"/>
              <a:t>? </a:t>
            </a:r>
          </a:p>
          <a:p>
            <a:pPr marL="0" indent="0">
              <a:spcBef>
                <a:spcPts val="0"/>
              </a:spcBef>
              <a:buNone/>
            </a:pPr>
            <a:r>
              <a:rPr lang="en-US" sz="1600" dirty="0" smtClean="0">
                <a:solidFill>
                  <a:schemeClr val="accent2">
                    <a:lumMod val="60000"/>
                    <a:lumOff val="40000"/>
                  </a:schemeClr>
                </a:solidFill>
              </a:rPr>
              <a:t>or</a:t>
            </a:r>
          </a:p>
          <a:p>
            <a:pPr marL="0" indent="0">
              <a:spcBef>
                <a:spcPts val="0"/>
              </a:spcBef>
              <a:buNone/>
            </a:pPr>
            <a:r>
              <a:rPr lang="en-US" sz="1600" dirty="0" smtClean="0"/>
              <a:t>How do we know we </a:t>
            </a:r>
            <a:r>
              <a:rPr lang="en-US" sz="1600" dirty="0" smtClean="0">
                <a:solidFill>
                  <a:srgbClr val="00B0F0"/>
                </a:solidFill>
              </a:rPr>
              <a:t>built it </a:t>
            </a:r>
            <a:r>
              <a:rPr lang="en-US" sz="1600" i="1" dirty="0" smtClean="0">
                <a:solidFill>
                  <a:srgbClr val="00B0F0"/>
                </a:solidFill>
              </a:rPr>
              <a:t>right</a:t>
            </a:r>
            <a:r>
              <a:rPr lang="en-US" sz="1600" dirty="0" smtClean="0"/>
              <a:t>? </a:t>
            </a:r>
            <a:endParaRPr lang="en-US" sz="1600" dirty="0"/>
          </a:p>
        </p:txBody>
      </p:sp>
      <p:sp>
        <p:nvSpPr>
          <p:cNvPr id="8" name="Content Placeholder 4"/>
          <p:cNvSpPr txBox="1">
            <a:spLocks/>
          </p:cNvSpPr>
          <p:nvPr/>
        </p:nvSpPr>
        <p:spPr>
          <a:xfrm>
            <a:off x="152400" y="3886199"/>
            <a:ext cx="8839200" cy="2900989"/>
          </a:xfrm>
          <a:prstGeom prst="rect">
            <a:avLst/>
          </a:prstGeom>
        </p:spPr>
        <p:txBody>
          <a:bodyPr vert="horz" lIns="91440" tIns="45720" rIns="91440" bIns="45720" rtlCol="0">
            <a:noAutofit/>
          </a:bodyPr>
          <a:lstStyle/>
          <a:p>
            <a:pPr marL="36576" marR="0" lvl="0" indent="0" algn="l" defTabSz="914400" rtl="0" eaLnBrk="1" fontAlgn="auto" latinLnBrk="0" hangingPunct="1">
              <a:lnSpc>
                <a:spcPct val="100000"/>
              </a:lnSpc>
              <a:spcAft>
                <a:spcPts val="0"/>
              </a:spcAft>
              <a:buClrTx/>
              <a:buSzTx/>
              <a:buFont typeface="Wingdings 2" pitchFamily="18" charset="2"/>
              <a:buNone/>
              <a:tabLst/>
              <a:defRPr/>
            </a:pPr>
            <a:r>
              <a:rPr kumimoji="0" lang="en-US" sz="1600" b="1" i="0" u="none" strike="noStrike" kern="1200" cap="none" spc="0" normalizeH="0" baseline="0" noProof="0" dirty="0" smtClean="0">
                <a:ln>
                  <a:noFill/>
                </a:ln>
                <a:solidFill>
                  <a:schemeClr val="accent2">
                    <a:lumMod val="60000"/>
                    <a:lumOff val="40000"/>
                  </a:schemeClr>
                </a:solidFill>
                <a:effectLst/>
                <a:uLnTx/>
                <a:uFillTx/>
                <a:latin typeface="+mn-lt"/>
                <a:ea typeface="+mn-ea"/>
                <a:cs typeface="+mn-cs"/>
              </a:rPr>
              <a:t>Research questions</a:t>
            </a:r>
          </a:p>
          <a:p>
            <a:pPr marL="379476" marR="0" lvl="0" indent="-342900" algn="l" defTabSz="914400" rtl="0" eaLnBrk="1" fontAlgn="auto" latinLnBrk="0" hangingPunct="1">
              <a:lnSpc>
                <a:spcPct val="100000"/>
              </a:lnSpc>
              <a:spcAft>
                <a:spcPts val="0"/>
              </a:spcAft>
              <a:buClrTx/>
              <a:buSzTx/>
              <a:buFont typeface="+mj-lt"/>
              <a:buAutoNum type="arabicPeriod"/>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Is the proposed method effective in verifying the accuracy of computational models created for simulations and games?</a:t>
            </a:r>
          </a:p>
          <a:p>
            <a:pPr marL="379476" marR="0" lvl="0" indent="-342900" algn="l" defTabSz="914400" rtl="0" eaLnBrk="1" fontAlgn="auto" latinLnBrk="0" hangingPunct="1">
              <a:lnSpc>
                <a:spcPct val="100000"/>
              </a:lnSpc>
              <a:spcAft>
                <a:spcPts val="0"/>
              </a:spcAft>
              <a:buClrTx/>
              <a:buSzTx/>
              <a:buFont typeface="+mj-lt"/>
              <a:buAutoNum type="arabicPeriod"/>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What does the proposed method contribute that is not available through related methods?</a:t>
            </a:r>
          </a:p>
          <a:p>
            <a:pPr marL="379476" marR="0" lvl="0" indent="-342900" algn="l" defTabSz="914400" rtl="0" eaLnBrk="1" fontAlgn="auto" latinLnBrk="0" hangingPunct="1">
              <a:lnSpc>
                <a:spcPct val="100000"/>
              </a:lnSpc>
              <a:spcAft>
                <a:spcPts val="0"/>
              </a:spcAft>
              <a:buClrTx/>
              <a:buSzTx/>
              <a:buFont typeface="+mj-lt"/>
              <a:buAutoNum type="arabicPeriod"/>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What improvements can be made to the proposed method?</a:t>
            </a:r>
          </a:p>
          <a:p>
            <a:pPr marL="0" marR="0" lvl="0" indent="0" algn="l" defTabSz="914400" rtl="0" eaLnBrk="1" fontAlgn="auto" latinLnBrk="0" hangingPunct="1">
              <a:lnSpc>
                <a:spcPct val="100000"/>
              </a:lnSpc>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schemeClr val="accent2">
                  <a:lumMod val="60000"/>
                  <a:lumOff val="40000"/>
                </a:schemeClr>
              </a:solidFill>
              <a:effectLst/>
              <a:uLnTx/>
              <a:uFillTx/>
              <a:latin typeface="+mn-lt"/>
              <a:ea typeface="+mn-ea"/>
              <a:cs typeface="+mn-cs"/>
            </a:endParaRPr>
          </a:p>
          <a:p>
            <a:pPr marL="0" marR="0" lvl="0" indent="0" algn="l" defTabSz="914400" rtl="0" eaLnBrk="1" fontAlgn="auto" latinLnBrk="0" hangingPunct="1">
              <a:lnSpc>
                <a:spcPct val="100000"/>
              </a:lnSpc>
              <a:spcAft>
                <a:spcPts val="0"/>
              </a:spcAft>
              <a:buClrTx/>
              <a:buSzTx/>
              <a:buFont typeface="Wingdings 2" pitchFamily="18" charset="2"/>
              <a:buNone/>
              <a:tabLst/>
              <a:defRPr/>
            </a:pPr>
            <a:r>
              <a:rPr kumimoji="0" lang="en-US" sz="1600" b="1" i="0" u="none" strike="noStrike" kern="1200" cap="none" spc="0" normalizeH="0" baseline="0" noProof="0" dirty="0" smtClean="0">
                <a:ln>
                  <a:noFill/>
                </a:ln>
                <a:solidFill>
                  <a:schemeClr val="accent2">
                    <a:lumMod val="60000"/>
                    <a:lumOff val="40000"/>
                  </a:schemeClr>
                </a:solidFill>
                <a:effectLst/>
                <a:uLnTx/>
                <a:uFillTx/>
                <a:latin typeface="+mn-lt"/>
                <a:ea typeface="+mn-ea"/>
                <a:cs typeface="+mn-cs"/>
              </a:rPr>
              <a:t>Approach</a:t>
            </a:r>
          </a:p>
          <a:p>
            <a:pPr marL="342900" marR="0" lvl="0" indent="-342900" algn="l" defTabSz="914400" rtl="0" eaLnBrk="1" fontAlgn="auto" latinLnBrk="0" hangingPunct="1">
              <a:lnSpc>
                <a:spcPct val="100000"/>
              </a:lnSpc>
              <a:spcAft>
                <a:spcPts val="0"/>
              </a:spcAft>
              <a:buClrTx/>
              <a:buSzTx/>
              <a:buFont typeface="+mj-lt"/>
              <a:buAutoNum type="arabicPeriod"/>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Formulate game strategies that should be successful based on Rogers’ theory</a:t>
            </a:r>
          </a:p>
          <a:p>
            <a:pPr marL="342900" marR="0" lvl="0" indent="-342900" algn="l" defTabSz="914400" rtl="0" eaLnBrk="1" fontAlgn="auto" latinLnBrk="0" hangingPunct="1">
              <a:lnSpc>
                <a:spcPct val="100000"/>
              </a:lnSpc>
              <a:spcAft>
                <a:spcPts val="0"/>
              </a:spcAft>
              <a:buClrTx/>
              <a:buSzTx/>
              <a:buFont typeface="+mj-lt"/>
              <a:buAutoNum type="arabicPeriod"/>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Query for </a:t>
            </a:r>
            <a:r>
              <a:rPr kumimoji="0" lang="en-US" sz="1600" b="0" i="0" u="none" strike="noStrike" kern="1200" cap="none" spc="0" normalizeH="0" baseline="0" noProof="0" dirty="0" err="1" smtClean="0">
                <a:ln>
                  <a:noFill/>
                </a:ln>
                <a:solidFill>
                  <a:schemeClr val="tx1"/>
                </a:solidFill>
                <a:effectLst/>
                <a:uLnTx/>
                <a:uFillTx/>
                <a:latin typeface="+mn-lt"/>
                <a:ea typeface="+mn-ea"/>
                <a:cs typeface="+mn-cs"/>
              </a:rPr>
              <a:t>gameplay</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patterns that instantiate those strategies</a:t>
            </a:r>
          </a:p>
          <a:p>
            <a:pPr marL="342900" marR="0" lvl="0" indent="-342900" algn="l" defTabSz="914400" rtl="0" eaLnBrk="1" fontAlgn="auto" latinLnBrk="0" hangingPunct="1">
              <a:lnSpc>
                <a:spcPct val="100000"/>
              </a:lnSpc>
              <a:spcAft>
                <a:spcPts val="0"/>
              </a:spcAft>
              <a:buClrTx/>
              <a:buSzTx/>
              <a:buFont typeface="+mj-lt"/>
              <a:buAutoNum type="arabicPeriod"/>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Analyze relationship between patterns and game scores</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658330"/>
            <a:ext cx="3890342" cy="2456470"/>
          </a:xfrm>
          <a:prstGeom prst="rect">
            <a:avLst/>
          </a:prstGeom>
          <a:noFill/>
          <a:ln w="9525">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565" y="106362"/>
            <a:ext cx="7856538" cy="655638"/>
          </a:xfrm>
        </p:spPr>
        <p:txBody>
          <a:bodyPr>
            <a:normAutofit fontScale="90000"/>
          </a:bodyPr>
          <a:lstStyle/>
          <a:p>
            <a:r>
              <a:rPr lang="en-US" dirty="0" smtClean="0"/>
              <a:t>Brian Wu’s Study</a:t>
            </a:r>
            <a:endParaRPr lang="en-US" dirty="0"/>
          </a:p>
        </p:txBody>
      </p:sp>
      <p:sp>
        <p:nvSpPr>
          <p:cNvPr id="4" name="Slide Number Placeholder 3"/>
          <p:cNvSpPr>
            <a:spLocks noGrp="1"/>
          </p:cNvSpPr>
          <p:nvPr>
            <p:ph type="sldNum" sz="quarter" idx="12"/>
          </p:nvPr>
        </p:nvSpPr>
        <p:spPr/>
        <p:txBody>
          <a:bodyPr/>
          <a:lstStyle/>
          <a:p>
            <a:fld id="{77CD79D9-F536-B549-B9E3-B382F39F2C8F}" type="slidenum">
              <a:rPr lang="en-US" smtClean="0"/>
              <a:pPr/>
              <a:t>23</a:t>
            </a:fld>
            <a:endParaRPr lang="en-US"/>
          </a:p>
        </p:txBody>
      </p:sp>
      <p:sp>
        <p:nvSpPr>
          <p:cNvPr id="5" name="Title 1"/>
          <p:cNvSpPr txBox="1">
            <a:spLocks/>
          </p:cNvSpPr>
          <p:nvPr/>
        </p:nvSpPr>
        <p:spPr>
          <a:xfrm>
            <a:off x="914400" y="685800"/>
            <a:ext cx="7467600" cy="685800"/>
          </a:xfrm>
          <a:prstGeom prst="rect">
            <a:avLst/>
          </a:prstGeom>
        </p:spPr>
        <p:txBody>
          <a:bodyPr vert="horz" lIns="91440" tIns="45720" rIns="91440" bIns="45720" rtlCol="0" anchor="b" anchorCtr="0">
            <a:normAutofit fontScale="92500"/>
          </a:bodyPr>
          <a:lstStyle/>
          <a:p>
            <a:pPr algn="ctr"/>
            <a:r>
              <a:rPr lang="en-US" altLang="zh-TW" sz="2800" b="1" dirty="0" smtClean="0">
                <a:solidFill>
                  <a:schemeClr val="accent2">
                    <a:lumMod val="40000"/>
                    <a:lumOff val="60000"/>
                  </a:schemeClr>
                </a:solidFill>
              </a:rPr>
              <a:t>Will signaling used in serious </a:t>
            </a:r>
            <a:r>
              <a:rPr lang="en-US" altLang="zh-TW" sz="2800" b="1" dirty="0" smtClean="0">
                <a:solidFill>
                  <a:schemeClr val="accent2">
                    <a:lumMod val="40000"/>
                    <a:lumOff val="60000"/>
                  </a:schemeClr>
                </a:solidFill>
              </a:rPr>
              <a:t>games </a:t>
            </a:r>
            <a:r>
              <a:rPr lang="en-US" altLang="zh-TW" sz="2800" b="1" dirty="0" smtClean="0">
                <a:solidFill>
                  <a:schemeClr val="accent2">
                    <a:lumMod val="40000"/>
                    <a:lumOff val="60000"/>
                  </a:schemeClr>
                </a:solidFill>
              </a:rPr>
              <a:t>help learning?</a:t>
            </a:r>
            <a:endParaRPr lang="en-US" sz="2800" b="1" dirty="0">
              <a:solidFill>
                <a:schemeClr val="accent2">
                  <a:lumMod val="40000"/>
                  <a:lumOff val="60000"/>
                </a:schemeClr>
              </a:solidFill>
            </a:endParaRPr>
          </a:p>
        </p:txBody>
      </p:sp>
      <p:sp>
        <p:nvSpPr>
          <p:cNvPr id="7" name="Content Placeholder 2"/>
          <p:cNvSpPr>
            <a:spLocks noGrp="1"/>
          </p:cNvSpPr>
          <p:nvPr>
            <p:ph idx="1"/>
          </p:nvPr>
        </p:nvSpPr>
        <p:spPr>
          <a:xfrm>
            <a:off x="618565" y="2539440"/>
            <a:ext cx="7878788" cy="3861360"/>
          </a:xfrm>
        </p:spPr>
        <p:txBody>
          <a:bodyPr/>
          <a:lstStyle/>
          <a:p>
            <a:r>
              <a:rPr lang="en-US" altLang="zh-TW" dirty="0" smtClean="0"/>
              <a:t>“When it is not feasible to remove all the embellishments in a multimedia lesson, cognitive load can be reduced by providing cues to the learner about how to </a:t>
            </a:r>
            <a:r>
              <a:rPr lang="en-US" altLang="zh-TW" dirty="0" smtClean="0">
                <a:solidFill>
                  <a:srgbClr val="FFFF00"/>
                </a:solidFill>
              </a:rPr>
              <a:t>select </a:t>
            </a:r>
            <a:r>
              <a:rPr lang="en-US" altLang="zh-TW" dirty="0" smtClean="0"/>
              <a:t>and </a:t>
            </a:r>
            <a:r>
              <a:rPr lang="en-US" altLang="zh-TW" dirty="0" smtClean="0">
                <a:solidFill>
                  <a:srgbClr val="FFFF00"/>
                </a:solidFill>
              </a:rPr>
              <a:t>organize </a:t>
            </a:r>
            <a:r>
              <a:rPr lang="en-US" altLang="zh-TW" dirty="0" smtClean="0"/>
              <a:t>the material—a technique called </a:t>
            </a:r>
            <a:r>
              <a:rPr lang="en-US" altLang="zh-TW" i="1" dirty="0" smtClean="0"/>
              <a:t>signaling</a:t>
            </a:r>
            <a:r>
              <a:rPr lang="en-US" altLang="zh-TW" dirty="0" smtClean="0"/>
              <a:t>” (Mayer &amp; Moreno, 2003). </a:t>
            </a:r>
          </a:p>
          <a:p>
            <a:endParaRPr lang="en-US" altLang="zh-TW" dirty="0"/>
          </a:p>
        </p:txBody>
      </p:sp>
      <p:sp>
        <p:nvSpPr>
          <p:cNvPr id="8" name="Rectangle 7"/>
          <p:cNvSpPr/>
          <p:nvPr/>
        </p:nvSpPr>
        <p:spPr>
          <a:xfrm>
            <a:off x="618565" y="1900535"/>
            <a:ext cx="2587568" cy="461665"/>
          </a:xfrm>
          <a:prstGeom prst="rect">
            <a:avLst/>
          </a:prstGeom>
        </p:spPr>
        <p:txBody>
          <a:bodyPr wrap="none">
            <a:spAutoFit/>
          </a:bodyPr>
          <a:lstStyle/>
          <a:p>
            <a:r>
              <a:rPr lang="en-US" sz="2400" b="1" dirty="0" smtClean="0">
                <a:solidFill>
                  <a:schemeClr val="accent2">
                    <a:lumMod val="60000"/>
                    <a:lumOff val="40000"/>
                  </a:schemeClr>
                </a:solidFill>
              </a:rPr>
              <a:t>What is signaling?</a:t>
            </a:r>
          </a:p>
        </p:txBody>
      </p:sp>
    </p:spTree>
    <p:extLst>
      <p:ext uri="{BB962C8B-B14F-4D97-AF65-F5344CB8AC3E}">
        <p14:creationId xmlns:p14="http://schemas.microsoft.com/office/powerpoint/2010/main" val="116225300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565" y="106362"/>
            <a:ext cx="7856538" cy="655638"/>
          </a:xfrm>
        </p:spPr>
        <p:txBody>
          <a:bodyPr>
            <a:normAutofit fontScale="90000"/>
          </a:bodyPr>
          <a:lstStyle/>
          <a:p>
            <a:r>
              <a:rPr lang="en-US" dirty="0" smtClean="0"/>
              <a:t>Study purpose </a:t>
            </a:r>
            <a:endParaRPr lang="en-US" dirty="0"/>
          </a:p>
        </p:txBody>
      </p:sp>
      <p:sp>
        <p:nvSpPr>
          <p:cNvPr id="4" name="Slide Number Placeholder 3"/>
          <p:cNvSpPr>
            <a:spLocks noGrp="1"/>
          </p:cNvSpPr>
          <p:nvPr>
            <p:ph type="sldNum" sz="quarter" idx="12"/>
          </p:nvPr>
        </p:nvSpPr>
        <p:spPr/>
        <p:txBody>
          <a:bodyPr/>
          <a:lstStyle/>
          <a:p>
            <a:fld id="{77CD79D9-F536-B549-B9E3-B382F39F2C8F}" type="slidenum">
              <a:rPr lang="en-US" smtClean="0"/>
              <a:pPr/>
              <a:t>24</a:t>
            </a:fld>
            <a:endParaRPr lang="en-US"/>
          </a:p>
        </p:txBody>
      </p:sp>
      <p:sp>
        <p:nvSpPr>
          <p:cNvPr id="7" name="Content Placeholder 2"/>
          <p:cNvSpPr>
            <a:spLocks noGrp="1"/>
          </p:cNvSpPr>
          <p:nvPr>
            <p:ph idx="1"/>
          </p:nvPr>
        </p:nvSpPr>
        <p:spPr>
          <a:xfrm>
            <a:off x="596315" y="1905000"/>
            <a:ext cx="7878788" cy="3861360"/>
          </a:xfrm>
        </p:spPr>
        <p:txBody>
          <a:bodyPr/>
          <a:lstStyle/>
          <a:p>
            <a:r>
              <a:rPr lang="en-US" dirty="0" smtClean="0"/>
              <a:t>Signaling can help guide what </a:t>
            </a:r>
            <a:r>
              <a:rPr lang="en-US" dirty="0" smtClean="0"/>
              <a:t>learners </a:t>
            </a:r>
            <a:r>
              <a:rPr lang="en-US" dirty="0" smtClean="0"/>
              <a:t>pay attention to and can help </a:t>
            </a:r>
            <a:r>
              <a:rPr lang="en-US" dirty="0" smtClean="0"/>
              <a:t>them mentally </a:t>
            </a:r>
            <a:r>
              <a:rPr lang="en-US" dirty="0" smtClean="0"/>
              <a:t>organize </a:t>
            </a:r>
            <a:r>
              <a:rPr lang="en-US" dirty="0" smtClean="0"/>
              <a:t>key </a:t>
            </a:r>
            <a:r>
              <a:rPr lang="en-US" dirty="0" smtClean="0"/>
              <a:t>material (Mayer, 2009).</a:t>
            </a:r>
          </a:p>
          <a:p>
            <a:r>
              <a:rPr lang="en-US" dirty="0" smtClean="0"/>
              <a:t>Signaling has </a:t>
            </a:r>
            <a:r>
              <a:rPr lang="en-US" altLang="zh-TW" dirty="0" smtClean="0"/>
              <a:t>positive effects for learning </a:t>
            </a:r>
            <a:r>
              <a:rPr lang="en-US" altLang="zh-TW" dirty="0" smtClean="0"/>
              <a:t>under certain </a:t>
            </a:r>
            <a:r>
              <a:rPr lang="en-US" altLang="zh-TW" dirty="0" smtClean="0"/>
              <a:t>conditions.</a:t>
            </a:r>
          </a:p>
          <a:p>
            <a:r>
              <a:rPr lang="en-US" dirty="0" smtClean="0"/>
              <a:t>There </a:t>
            </a:r>
            <a:r>
              <a:rPr lang="en-US" dirty="0" smtClean="0"/>
              <a:t>have </a:t>
            </a:r>
            <a:r>
              <a:rPr lang="en-US" dirty="0" smtClean="0"/>
              <a:t>been few studies examining the effectiveness of signaling in </a:t>
            </a:r>
            <a:r>
              <a:rPr lang="en-US" dirty="0" smtClean="0"/>
              <a:t>games for learning.</a:t>
            </a:r>
            <a:endParaRPr lang="en-US" dirty="0"/>
          </a:p>
        </p:txBody>
      </p:sp>
    </p:spTree>
    <p:extLst>
      <p:ext uri="{BB962C8B-B14F-4D97-AF65-F5344CB8AC3E}">
        <p14:creationId xmlns:p14="http://schemas.microsoft.com/office/powerpoint/2010/main" val="299995246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350" y="107576"/>
            <a:ext cx="7856538" cy="1111624"/>
          </a:xfrm>
        </p:spPr>
        <p:txBody>
          <a:bodyPr/>
          <a:lstStyle/>
          <a:p>
            <a:r>
              <a:rPr lang="en-US" altLang="zh-TW" dirty="0" smtClean="0"/>
              <a:t>Research questions</a:t>
            </a:r>
            <a:endParaRPr lang="en-US" dirty="0"/>
          </a:p>
        </p:txBody>
      </p:sp>
      <p:sp>
        <p:nvSpPr>
          <p:cNvPr id="3" name="Content Placeholder 2"/>
          <p:cNvSpPr>
            <a:spLocks noGrp="1"/>
          </p:cNvSpPr>
          <p:nvPr>
            <p:ph idx="1"/>
          </p:nvPr>
        </p:nvSpPr>
        <p:spPr>
          <a:xfrm>
            <a:off x="619100" y="1600200"/>
            <a:ext cx="7878788" cy="4639235"/>
          </a:xfrm>
        </p:spPr>
        <p:txBody>
          <a:bodyPr/>
          <a:lstStyle/>
          <a:p>
            <a:pPr lvl="0"/>
            <a:r>
              <a:rPr lang="en-US" altLang="zh-TW" dirty="0" smtClean="0"/>
              <a:t>Can the use of signaling in the DSG help players pay attention to </a:t>
            </a:r>
            <a:r>
              <a:rPr lang="en-US" altLang="zh-TW" dirty="0" smtClean="0"/>
              <a:t>important </a:t>
            </a:r>
            <a:r>
              <a:rPr lang="en-US" altLang="zh-TW" dirty="0" smtClean="0"/>
              <a:t>information without any prompt or hint from another person?</a:t>
            </a:r>
            <a:endParaRPr lang="zh-TW" altLang="zh-TW" dirty="0" smtClean="0"/>
          </a:p>
          <a:p>
            <a:pPr lvl="0"/>
            <a:r>
              <a:rPr lang="en-US" altLang="zh-TW" dirty="0" smtClean="0"/>
              <a:t>Can player’s game performance on DSG improve with the use of signaling?</a:t>
            </a:r>
            <a:endParaRPr lang="zh-TW" altLang="zh-TW" dirty="0" smtClean="0"/>
          </a:p>
          <a:p>
            <a:pPr lvl="0"/>
            <a:r>
              <a:rPr lang="en-US" altLang="zh-TW" dirty="0" smtClean="0"/>
              <a:t>Can DSG with signaling help players learn to apply the concepts of Diffusion of Innovation Theory better than DSG without signaling does?</a:t>
            </a:r>
            <a:endParaRPr lang="zh-TW" altLang="zh-TW" dirty="0"/>
          </a:p>
        </p:txBody>
      </p:sp>
      <p:sp>
        <p:nvSpPr>
          <p:cNvPr id="4" name="Slide Number Placeholder 3"/>
          <p:cNvSpPr>
            <a:spLocks noGrp="1"/>
          </p:cNvSpPr>
          <p:nvPr>
            <p:ph type="sldNum" sz="quarter" idx="12"/>
          </p:nvPr>
        </p:nvSpPr>
        <p:spPr/>
        <p:txBody>
          <a:bodyPr/>
          <a:lstStyle/>
          <a:p>
            <a:fld id="{77CD79D9-F536-B549-B9E3-B382F39F2C8F}" type="slidenum">
              <a:rPr lang="en-US" smtClean="0"/>
              <a:pPr/>
              <a:t>25</a:t>
            </a:fld>
            <a:endParaRPr lang="en-US"/>
          </a:p>
        </p:txBody>
      </p:sp>
    </p:spTree>
    <p:extLst>
      <p:ext uri="{BB962C8B-B14F-4D97-AF65-F5344CB8AC3E}">
        <p14:creationId xmlns:p14="http://schemas.microsoft.com/office/powerpoint/2010/main" val="257398856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350" y="107576"/>
            <a:ext cx="7856538" cy="959224"/>
          </a:xfrm>
        </p:spPr>
        <p:txBody>
          <a:bodyPr/>
          <a:lstStyle/>
          <a:p>
            <a:r>
              <a:rPr lang="en-US" dirty="0" smtClean="0"/>
              <a:t>Type of signaling used</a:t>
            </a:r>
            <a:endParaRPr lang="en-US" dirty="0"/>
          </a:p>
        </p:txBody>
      </p:sp>
      <p:sp>
        <p:nvSpPr>
          <p:cNvPr id="3" name="Content Placeholder 2"/>
          <p:cNvSpPr>
            <a:spLocks noGrp="1"/>
          </p:cNvSpPr>
          <p:nvPr>
            <p:ph idx="1"/>
          </p:nvPr>
        </p:nvSpPr>
        <p:spPr/>
        <p:txBody>
          <a:bodyPr/>
          <a:lstStyle/>
          <a:p>
            <a:r>
              <a:rPr lang="en-US" dirty="0" smtClean="0"/>
              <a:t>Typographical signaling: Bolding text</a:t>
            </a:r>
          </a:p>
          <a:p>
            <a:endParaRPr lang="en-US" dirty="0" smtClean="0"/>
          </a:p>
          <a:p>
            <a:endParaRPr lang="en-US" dirty="0" smtClean="0"/>
          </a:p>
          <a:p>
            <a:endParaRPr lang="en-US" dirty="0" smtClean="0"/>
          </a:p>
          <a:p>
            <a:r>
              <a:rPr lang="en-US" dirty="0" smtClean="0"/>
              <a:t>Visual signaling: “</a:t>
            </a:r>
            <a:r>
              <a:rPr lang="en-US" dirty="0" err="1" smtClean="0"/>
              <a:t>Grayout</a:t>
            </a:r>
            <a:r>
              <a:rPr lang="en-US" dirty="0" smtClean="0"/>
              <a:t>” image</a:t>
            </a:r>
            <a:endParaRPr lang="en-US" dirty="0"/>
          </a:p>
        </p:txBody>
      </p:sp>
      <p:sp>
        <p:nvSpPr>
          <p:cNvPr id="4" name="Slide Number Placeholder 3"/>
          <p:cNvSpPr>
            <a:spLocks noGrp="1"/>
          </p:cNvSpPr>
          <p:nvPr>
            <p:ph type="sldNum" sz="quarter" idx="12"/>
          </p:nvPr>
        </p:nvSpPr>
        <p:spPr/>
        <p:txBody>
          <a:bodyPr/>
          <a:lstStyle/>
          <a:p>
            <a:fld id="{77CD79D9-F536-B549-B9E3-B382F39F2C8F}" type="slidenum">
              <a:rPr lang="en-US" smtClean="0"/>
              <a:pPr/>
              <a:t>26</a:t>
            </a:fld>
            <a:endParaRPr lang="en-US"/>
          </a:p>
        </p:txBody>
      </p:sp>
      <p:pic>
        <p:nvPicPr>
          <p:cNvPr id="1027" name="Picture 3" descr="E:\Academic\IUB\Spring 2011\R695\my dossier\my project\figure 3.jpg"/>
          <p:cNvPicPr>
            <a:picLocks noChangeAspect="1" noChangeArrowheads="1"/>
          </p:cNvPicPr>
          <p:nvPr/>
        </p:nvPicPr>
        <p:blipFill>
          <a:blip r:embed="rId2"/>
          <a:srcRect/>
          <a:stretch>
            <a:fillRect/>
          </a:stretch>
        </p:blipFill>
        <p:spPr bwMode="auto">
          <a:xfrm>
            <a:off x="990600" y="2057400"/>
            <a:ext cx="3352800" cy="2032925"/>
          </a:xfrm>
          <a:prstGeom prst="rect">
            <a:avLst/>
          </a:prstGeom>
          <a:noFill/>
        </p:spPr>
      </p:pic>
      <p:pic>
        <p:nvPicPr>
          <p:cNvPr id="5" name="Picture 2" descr="C:\Documents and Settings\AZUSA\桌面\L2.jpg"/>
          <p:cNvPicPr>
            <a:picLocks noChangeAspect="1" noChangeArrowheads="1"/>
          </p:cNvPicPr>
          <p:nvPr/>
        </p:nvPicPr>
        <p:blipFill>
          <a:blip r:embed="rId3"/>
          <a:srcRect/>
          <a:stretch>
            <a:fillRect/>
          </a:stretch>
        </p:blipFill>
        <p:spPr bwMode="auto">
          <a:xfrm>
            <a:off x="990600" y="4495800"/>
            <a:ext cx="1676400" cy="2008452"/>
          </a:xfrm>
          <a:prstGeom prst="rect">
            <a:avLst/>
          </a:prstGeom>
          <a:noFill/>
        </p:spPr>
      </p:pic>
      <p:pic>
        <p:nvPicPr>
          <p:cNvPr id="6" name="Picture 3" descr="C:\Documents and Settings\AZUSA\桌面\L.jpg"/>
          <p:cNvPicPr>
            <a:picLocks noChangeAspect="1" noChangeArrowheads="1"/>
          </p:cNvPicPr>
          <p:nvPr/>
        </p:nvPicPr>
        <p:blipFill>
          <a:blip r:embed="rId4"/>
          <a:srcRect/>
          <a:stretch>
            <a:fillRect/>
          </a:stretch>
        </p:blipFill>
        <p:spPr bwMode="auto">
          <a:xfrm>
            <a:off x="3124200" y="4486301"/>
            <a:ext cx="1703814" cy="2017951"/>
          </a:xfrm>
          <a:prstGeom prst="rect">
            <a:avLst/>
          </a:prstGeom>
          <a:noFill/>
        </p:spPr>
      </p:pic>
    </p:spTree>
    <p:extLst>
      <p:ext uri="{BB962C8B-B14F-4D97-AF65-F5344CB8AC3E}">
        <p14:creationId xmlns:p14="http://schemas.microsoft.com/office/powerpoint/2010/main" val="381411469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design</a:t>
            </a:r>
            <a:endParaRPr lang="en-US" dirty="0"/>
          </a:p>
        </p:txBody>
      </p:sp>
      <p:sp>
        <p:nvSpPr>
          <p:cNvPr id="3" name="Content Placeholder 2"/>
          <p:cNvSpPr>
            <a:spLocks noGrp="1"/>
          </p:cNvSpPr>
          <p:nvPr>
            <p:ph idx="1"/>
          </p:nvPr>
        </p:nvSpPr>
        <p:spPr/>
        <p:txBody>
          <a:bodyPr>
            <a:normAutofit fontScale="92500" lnSpcReduction="20000"/>
          </a:bodyPr>
          <a:lstStyle/>
          <a:p>
            <a:pPr lvl="0"/>
            <a:r>
              <a:rPr lang="en-US" altLang="zh-TW" dirty="0" smtClean="0"/>
              <a:t>Ask each participant to fill out the background survey before the study.</a:t>
            </a:r>
            <a:endParaRPr lang="zh-TW" altLang="zh-TW" dirty="0" smtClean="0"/>
          </a:p>
          <a:p>
            <a:pPr lvl="0"/>
            <a:r>
              <a:rPr lang="en-US" altLang="zh-TW" dirty="0" smtClean="0"/>
              <a:t>Each participant takes the pre-test.</a:t>
            </a:r>
            <a:endParaRPr lang="zh-TW" altLang="zh-TW" dirty="0" smtClean="0"/>
          </a:p>
          <a:p>
            <a:pPr lvl="0"/>
            <a:r>
              <a:rPr lang="en-US" altLang="zh-TW" dirty="0" smtClean="0"/>
              <a:t>Teach each participant the rules of the Diffusion Simulation Game. </a:t>
            </a:r>
            <a:endParaRPr lang="zh-TW" altLang="zh-TW" dirty="0" smtClean="0"/>
          </a:p>
          <a:p>
            <a:pPr lvl="0"/>
            <a:r>
              <a:rPr lang="en-US" altLang="zh-TW" dirty="0" smtClean="0"/>
              <a:t>Each participant plays the DSG. The participant’s game performance and voice describing the moves will be recorded using screen capture software.</a:t>
            </a:r>
            <a:endParaRPr lang="zh-TW" altLang="zh-TW" dirty="0" smtClean="0"/>
          </a:p>
          <a:p>
            <a:pPr lvl="0"/>
            <a:r>
              <a:rPr lang="en-US" altLang="zh-TW" dirty="0" smtClean="0"/>
              <a:t>Each participant takes the post-test.</a:t>
            </a:r>
            <a:endParaRPr lang="zh-TW" altLang="zh-TW" dirty="0" smtClean="0"/>
          </a:p>
          <a:p>
            <a:r>
              <a:rPr lang="en-US" altLang="zh-TW" dirty="0" smtClean="0"/>
              <a:t>Each participant fills out the game experience survey after post-test</a:t>
            </a:r>
            <a:endParaRPr lang="en-US" dirty="0"/>
          </a:p>
        </p:txBody>
      </p:sp>
      <p:sp>
        <p:nvSpPr>
          <p:cNvPr id="4" name="Slide Number Placeholder 3"/>
          <p:cNvSpPr>
            <a:spLocks noGrp="1"/>
          </p:cNvSpPr>
          <p:nvPr>
            <p:ph type="sldNum" sz="quarter" idx="12"/>
          </p:nvPr>
        </p:nvSpPr>
        <p:spPr/>
        <p:txBody>
          <a:bodyPr/>
          <a:lstStyle/>
          <a:p>
            <a:fld id="{77CD79D9-F536-B549-B9E3-B382F39F2C8F}" type="slidenum">
              <a:rPr lang="en-US" smtClean="0"/>
              <a:pPr/>
              <a:t>27</a:t>
            </a:fld>
            <a:endParaRPr lang="en-US"/>
          </a:p>
        </p:txBody>
      </p:sp>
    </p:spTree>
    <p:extLst>
      <p:ext uri="{BB962C8B-B14F-4D97-AF65-F5344CB8AC3E}">
        <p14:creationId xmlns:p14="http://schemas.microsoft.com/office/powerpoint/2010/main" val="408602418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a:t>
            </a:r>
            <a:endParaRPr lang="en-US" dirty="0"/>
          </a:p>
        </p:txBody>
      </p:sp>
      <p:sp>
        <p:nvSpPr>
          <p:cNvPr id="3" name="Content Placeholder 2"/>
          <p:cNvSpPr>
            <a:spLocks noGrp="1"/>
          </p:cNvSpPr>
          <p:nvPr>
            <p:ph idx="1"/>
          </p:nvPr>
        </p:nvSpPr>
        <p:spPr/>
        <p:txBody>
          <a:bodyPr>
            <a:normAutofit/>
          </a:bodyPr>
          <a:lstStyle/>
          <a:p>
            <a:r>
              <a:rPr lang="en-US" sz="2000" dirty="0" smtClean="0"/>
              <a:t>Treatment group (with signaling) made better improvement in the test than control group did (without signaling), but the difference is not significant  (t score is -</a:t>
            </a:r>
            <a:r>
              <a:rPr lang="en-US" sz="2000" dirty="0" smtClean="0">
                <a:solidFill>
                  <a:srgbClr val="FF0000"/>
                </a:solidFill>
              </a:rPr>
              <a:t>0.</a:t>
            </a:r>
            <a:r>
              <a:rPr lang="en-US" altLang="zh-TW" sz="2000" dirty="0" smtClean="0">
                <a:solidFill>
                  <a:srgbClr val="FF0000"/>
                </a:solidFill>
              </a:rPr>
              <a:t> 191</a:t>
            </a:r>
            <a:r>
              <a:rPr lang="en-US" sz="2000" dirty="0" smtClean="0"/>
              <a:t>).</a:t>
            </a:r>
          </a:p>
          <a:p>
            <a:endParaRPr lang="en-US" sz="2000" dirty="0" smtClean="0"/>
          </a:p>
          <a:p>
            <a:pPr marL="0" indent="0">
              <a:buNone/>
            </a:pPr>
            <a:r>
              <a:rPr lang="en-US" sz="2000" dirty="0" smtClean="0"/>
              <a:t>	</a:t>
            </a:r>
          </a:p>
          <a:p>
            <a:r>
              <a:rPr lang="en-US" sz="2000" dirty="0" smtClean="0"/>
              <a:t>No difference between control group and treatment group in game performance</a:t>
            </a:r>
            <a:r>
              <a:rPr lang="en-US" altLang="zh-TW" sz="2000" dirty="0" smtClean="0"/>
              <a:t>  (t score is </a:t>
            </a:r>
            <a:r>
              <a:rPr lang="en-US" altLang="zh-TW" sz="2000" dirty="0" smtClean="0">
                <a:solidFill>
                  <a:srgbClr val="FF0000"/>
                </a:solidFill>
              </a:rPr>
              <a:t>0.713</a:t>
            </a:r>
            <a:r>
              <a:rPr lang="en-US" altLang="zh-TW" sz="2000" dirty="0" smtClean="0"/>
              <a:t>).</a:t>
            </a:r>
            <a:endParaRPr lang="en-US" sz="2000" dirty="0" smtClean="0"/>
          </a:p>
          <a:p>
            <a:endParaRPr lang="en-US" sz="2000" dirty="0" smtClean="0"/>
          </a:p>
          <a:p>
            <a:pPr lvl="1"/>
            <a:endParaRPr lang="en-US" sz="2000" dirty="0"/>
          </a:p>
        </p:txBody>
      </p:sp>
      <p:sp>
        <p:nvSpPr>
          <p:cNvPr id="4" name="Slide Number Placeholder 3"/>
          <p:cNvSpPr>
            <a:spLocks noGrp="1"/>
          </p:cNvSpPr>
          <p:nvPr>
            <p:ph type="sldNum" sz="quarter" idx="12"/>
          </p:nvPr>
        </p:nvSpPr>
        <p:spPr/>
        <p:txBody>
          <a:bodyPr/>
          <a:lstStyle/>
          <a:p>
            <a:fld id="{77CD79D9-F536-B549-B9E3-B382F39F2C8F}" type="slidenum">
              <a:rPr lang="en-US" smtClean="0"/>
              <a:pPr/>
              <a:t>28</a:t>
            </a:fld>
            <a:endParaRPr lang="en-US"/>
          </a:p>
        </p:txBody>
      </p:sp>
      <p:graphicFrame>
        <p:nvGraphicFramePr>
          <p:cNvPr id="5" name="Table 4"/>
          <p:cNvGraphicFramePr>
            <a:graphicFrameLocks noGrp="1"/>
          </p:cNvGraphicFramePr>
          <p:nvPr/>
        </p:nvGraphicFramePr>
        <p:xfrm>
          <a:off x="990600" y="2590800"/>
          <a:ext cx="6617516" cy="1240540"/>
        </p:xfrm>
        <a:graphic>
          <a:graphicData uri="http://schemas.openxmlformats.org/drawingml/2006/table">
            <a:tbl>
              <a:tblPr/>
              <a:tblGrid>
                <a:gridCol w="733534"/>
                <a:gridCol w="931529"/>
                <a:gridCol w="931529"/>
                <a:gridCol w="1311816"/>
                <a:gridCol w="1354554"/>
                <a:gridCol w="1354554"/>
              </a:tblGrid>
              <a:tr h="310135">
                <a:tc gridSpan="6">
                  <a:txBody>
                    <a:bodyPr/>
                    <a:lstStyle/>
                    <a:p>
                      <a:pPr marL="38100" marR="38100" algn="ctr">
                        <a:lnSpc>
                          <a:spcPts val="1600"/>
                        </a:lnSpc>
                        <a:spcAft>
                          <a:spcPts val="0"/>
                        </a:spcAft>
                      </a:pPr>
                      <a:r>
                        <a:rPr lang="en-US" sz="1100" b="1" kern="0" dirty="0">
                          <a:solidFill>
                            <a:srgbClr val="000000"/>
                          </a:solidFill>
                          <a:latin typeface="MingLiU"/>
                          <a:ea typeface="新細明體"/>
                          <a:cs typeface="MingLiU"/>
                        </a:rPr>
                        <a:t>Group Statistics</a:t>
                      </a:r>
                      <a:endParaRPr lang="zh-TW" sz="1800" kern="100" dirty="0">
                        <a:latin typeface="Calibri"/>
                        <a:ea typeface="新細明體"/>
                        <a:cs typeface="Times New Roman"/>
                      </a:endParaRPr>
                    </a:p>
                  </a:txBody>
                  <a:tcPr marL="0" marR="0"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310135">
                <a:tc>
                  <a:txBody>
                    <a:bodyPr/>
                    <a:lstStyle/>
                    <a:p>
                      <a:pPr>
                        <a:spcAft>
                          <a:spcPts val="0"/>
                        </a:spcAft>
                      </a:pPr>
                      <a:endParaRPr lang="en-US" sz="1100" kern="0">
                        <a:solidFill>
                          <a:srgbClr val="000000"/>
                        </a:solidFill>
                        <a:latin typeface="MingLiU"/>
                        <a:ea typeface="新細明體"/>
                        <a:cs typeface="MingLiU"/>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a:lnSpc>
                          <a:spcPts val="1600"/>
                        </a:lnSpc>
                        <a:spcAft>
                          <a:spcPts val="0"/>
                        </a:spcAft>
                      </a:pPr>
                      <a:r>
                        <a:rPr lang="en-US" sz="1100" kern="0">
                          <a:solidFill>
                            <a:srgbClr val="000000"/>
                          </a:solidFill>
                          <a:latin typeface="MingLiU"/>
                          <a:ea typeface="新細明體"/>
                          <a:cs typeface="MingLiU"/>
                        </a:rPr>
                        <a:t>Group</a:t>
                      </a:r>
                      <a:endParaRPr lang="zh-TW" sz="1800" kern="100">
                        <a:latin typeface="Calibri"/>
                        <a:ea typeface="新細明體"/>
                        <a:cs typeface="Times New Roman"/>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n-US" sz="1100" kern="0">
                          <a:solidFill>
                            <a:srgbClr val="000000"/>
                          </a:solidFill>
                          <a:latin typeface="MingLiU"/>
                          <a:ea typeface="新細明體"/>
                          <a:cs typeface="MingLiU"/>
                        </a:rPr>
                        <a:t>N</a:t>
                      </a:r>
                      <a:endParaRPr lang="zh-TW" sz="1800" kern="100">
                        <a:latin typeface="Calibri"/>
                        <a:ea typeface="新細明體"/>
                        <a:cs typeface="Times New Roman"/>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n-US" sz="1100" kern="0">
                          <a:solidFill>
                            <a:srgbClr val="000000"/>
                          </a:solidFill>
                          <a:latin typeface="MingLiU"/>
                          <a:ea typeface="新細明體"/>
                          <a:cs typeface="MingLiU"/>
                        </a:rPr>
                        <a:t>Mean</a:t>
                      </a:r>
                      <a:endParaRPr lang="zh-TW" sz="1800" kern="100">
                        <a:latin typeface="Calibri"/>
                        <a:ea typeface="新細明體"/>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n-US" sz="1100" kern="0">
                          <a:solidFill>
                            <a:srgbClr val="000000"/>
                          </a:solidFill>
                          <a:latin typeface="MingLiU"/>
                          <a:ea typeface="新細明體"/>
                          <a:cs typeface="MingLiU"/>
                        </a:rPr>
                        <a:t>Std. Deviation</a:t>
                      </a:r>
                      <a:endParaRPr lang="zh-TW" sz="1800" kern="100">
                        <a:latin typeface="Calibri"/>
                        <a:ea typeface="新細明體"/>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n-US" sz="1100" kern="0">
                          <a:solidFill>
                            <a:srgbClr val="000000"/>
                          </a:solidFill>
                          <a:latin typeface="MingLiU"/>
                          <a:ea typeface="新細明體"/>
                          <a:cs typeface="MingLiU"/>
                        </a:rPr>
                        <a:t>Std. Error Mean</a:t>
                      </a:r>
                      <a:endParaRPr lang="zh-TW" sz="1800" kern="100">
                        <a:latin typeface="Calibri"/>
                        <a:ea typeface="新細明體"/>
                        <a:cs typeface="Times New Roman"/>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r>
              <a:tr h="310135">
                <a:tc rowSpan="2">
                  <a:txBody>
                    <a:bodyPr/>
                    <a:lstStyle/>
                    <a:p>
                      <a:pPr marL="38100" marR="38100">
                        <a:lnSpc>
                          <a:spcPts val="1600"/>
                        </a:lnSpc>
                        <a:spcAft>
                          <a:spcPts val="0"/>
                        </a:spcAft>
                      </a:pPr>
                      <a:r>
                        <a:rPr lang="en-US" sz="1100" kern="0">
                          <a:solidFill>
                            <a:srgbClr val="000000"/>
                          </a:solidFill>
                          <a:latin typeface="MingLiU"/>
                          <a:ea typeface="新細明體"/>
                          <a:cs typeface="MingLiU"/>
                        </a:rPr>
                        <a:t>score</a:t>
                      </a:r>
                      <a:endParaRPr lang="zh-TW" sz="1800" kern="100">
                        <a:latin typeface="Calibri"/>
                        <a:ea typeface="新細明體"/>
                        <a:cs typeface="Times New Roman"/>
                      </a:endParaRPr>
                    </a:p>
                  </a:txBody>
                  <a:tcPr marL="0" marR="0" marT="0" marB="0" anchor="ctr">
                    <a:lnL w="28575"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marL="38100" marR="38100" indent="0" algn="l" defTabSz="914400" rtl="0" eaLnBrk="1" fontAlgn="auto" latinLnBrk="0" hangingPunct="1">
                        <a:lnSpc>
                          <a:spcPts val="1600"/>
                        </a:lnSpc>
                        <a:spcBef>
                          <a:spcPts val="0"/>
                        </a:spcBef>
                        <a:spcAft>
                          <a:spcPts val="0"/>
                        </a:spcAft>
                        <a:buClrTx/>
                        <a:buSzTx/>
                        <a:buFontTx/>
                        <a:buNone/>
                        <a:tabLst/>
                        <a:defRPr/>
                      </a:pPr>
                      <a:r>
                        <a:rPr lang="en-US" altLang="zh-TW" sz="1100" kern="0" dirty="0" smtClean="0">
                          <a:solidFill>
                            <a:srgbClr val="000000"/>
                          </a:solidFill>
                          <a:latin typeface="MingLiU"/>
                          <a:ea typeface="+mn-ea"/>
                          <a:cs typeface="MingLiU"/>
                        </a:rPr>
                        <a:t>C</a:t>
                      </a:r>
                      <a:r>
                        <a:rPr lang="en-US" altLang="zh-TW" sz="2100" kern="0" dirty="0" smtClean="0">
                          <a:solidFill>
                            <a:srgbClr val="000000"/>
                          </a:solidFill>
                          <a:latin typeface="MingLiU"/>
                          <a:ea typeface="+mn-ea"/>
                          <a:cs typeface="MingLiU"/>
                        </a:rPr>
                        <a:t> </a:t>
                      </a:r>
                      <a:endParaRPr lang="zh-TW" altLang="zh-TW" sz="3400" kern="100" dirty="0" smtClean="0">
                        <a:latin typeface="Calibri"/>
                        <a:ea typeface="+mn-ea"/>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marL="38100" marR="38100" algn="r">
                        <a:lnSpc>
                          <a:spcPts val="1600"/>
                        </a:lnSpc>
                        <a:spcAft>
                          <a:spcPts val="0"/>
                        </a:spcAft>
                      </a:pPr>
                      <a:r>
                        <a:rPr lang="en-US" sz="1100" kern="0">
                          <a:solidFill>
                            <a:srgbClr val="000000"/>
                          </a:solidFill>
                          <a:latin typeface="MingLiU"/>
                          <a:ea typeface="新細明體"/>
                          <a:cs typeface="MingLiU"/>
                        </a:rPr>
                        <a:t>5</a:t>
                      </a:r>
                      <a:endParaRPr lang="zh-TW" sz="1800" kern="100">
                        <a:latin typeface="Calibri"/>
                        <a:ea typeface="新細明體"/>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marL="38100" marR="38100" algn="r">
                        <a:lnSpc>
                          <a:spcPts val="1600"/>
                        </a:lnSpc>
                        <a:spcAft>
                          <a:spcPts val="0"/>
                        </a:spcAft>
                      </a:pPr>
                      <a:r>
                        <a:rPr lang="en-US" sz="1100" kern="0" dirty="0">
                          <a:solidFill>
                            <a:srgbClr val="FF0000"/>
                          </a:solidFill>
                          <a:latin typeface="MingLiU"/>
                          <a:ea typeface="新細明體"/>
                          <a:cs typeface="MingLiU"/>
                        </a:rPr>
                        <a:t>2.0000</a:t>
                      </a:r>
                      <a:endParaRPr lang="zh-TW" sz="1800" kern="100" dirty="0">
                        <a:solidFill>
                          <a:srgbClr val="FF0000"/>
                        </a:solidFill>
                        <a:latin typeface="Calibri"/>
                        <a:ea typeface="新細明體"/>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marL="38100" marR="38100" algn="r">
                        <a:lnSpc>
                          <a:spcPts val="1600"/>
                        </a:lnSpc>
                        <a:spcAft>
                          <a:spcPts val="0"/>
                        </a:spcAft>
                      </a:pPr>
                      <a:r>
                        <a:rPr lang="en-US" sz="1100" kern="0">
                          <a:solidFill>
                            <a:srgbClr val="000000"/>
                          </a:solidFill>
                          <a:latin typeface="MingLiU"/>
                          <a:ea typeface="新細明體"/>
                          <a:cs typeface="MingLiU"/>
                        </a:rPr>
                        <a:t>1.41421</a:t>
                      </a:r>
                      <a:endParaRPr lang="zh-TW" sz="1800" kern="100">
                        <a:latin typeface="Calibri"/>
                        <a:ea typeface="新細明體"/>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marL="38100" marR="38100" algn="r">
                        <a:lnSpc>
                          <a:spcPts val="1600"/>
                        </a:lnSpc>
                        <a:spcAft>
                          <a:spcPts val="0"/>
                        </a:spcAft>
                      </a:pPr>
                      <a:r>
                        <a:rPr lang="en-US" sz="1100" kern="0">
                          <a:solidFill>
                            <a:srgbClr val="000000"/>
                          </a:solidFill>
                          <a:latin typeface="MingLiU"/>
                          <a:ea typeface="新細明體"/>
                          <a:cs typeface="MingLiU"/>
                        </a:rPr>
                        <a:t>.63246</a:t>
                      </a:r>
                      <a:endParaRPr lang="zh-TW" sz="1800" kern="100">
                        <a:latin typeface="Calibri"/>
                        <a:ea typeface="新細明體"/>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r>
              <a:tr h="310135">
                <a:tc vMerge="1">
                  <a:txBody>
                    <a:bodyPr/>
                    <a:lstStyle/>
                    <a:p>
                      <a:endParaRPr lang="zh-TW" altLang="en-US"/>
                    </a:p>
                  </a:txBody>
                  <a:tcPr/>
                </a:tc>
                <a:tc>
                  <a:txBody>
                    <a:bodyPr/>
                    <a:lstStyle/>
                    <a:p>
                      <a:pPr marL="38100" marR="38100">
                        <a:lnSpc>
                          <a:spcPts val="1600"/>
                        </a:lnSpc>
                        <a:spcAft>
                          <a:spcPts val="0"/>
                        </a:spcAft>
                      </a:pPr>
                      <a:r>
                        <a:rPr lang="en-US" sz="1100" kern="0" dirty="0" smtClean="0">
                          <a:solidFill>
                            <a:srgbClr val="000000"/>
                          </a:solidFill>
                          <a:latin typeface="MingLiU"/>
                          <a:ea typeface="新細明體"/>
                          <a:cs typeface="MingLiU"/>
                        </a:rPr>
                        <a:t>T </a:t>
                      </a:r>
                      <a:endParaRPr lang="zh-TW" sz="1800" kern="100" dirty="0">
                        <a:latin typeface="Calibri"/>
                        <a:ea typeface="新細明體"/>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marL="38100" marR="38100" algn="r">
                        <a:lnSpc>
                          <a:spcPts val="1600"/>
                        </a:lnSpc>
                        <a:spcAft>
                          <a:spcPts val="0"/>
                        </a:spcAft>
                      </a:pPr>
                      <a:r>
                        <a:rPr lang="en-US" sz="1100" kern="0">
                          <a:solidFill>
                            <a:srgbClr val="000000"/>
                          </a:solidFill>
                          <a:latin typeface="MingLiU"/>
                          <a:ea typeface="新細明體"/>
                          <a:cs typeface="MingLiU"/>
                        </a:rPr>
                        <a:t>5</a:t>
                      </a:r>
                      <a:endParaRPr lang="zh-TW" sz="1800" kern="100">
                        <a:latin typeface="Calibri"/>
                        <a:ea typeface="新細明體"/>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marL="38100" marR="38100" algn="r">
                        <a:lnSpc>
                          <a:spcPts val="1600"/>
                        </a:lnSpc>
                        <a:spcAft>
                          <a:spcPts val="0"/>
                        </a:spcAft>
                      </a:pPr>
                      <a:r>
                        <a:rPr lang="en-US" sz="1100" kern="0" dirty="0">
                          <a:solidFill>
                            <a:srgbClr val="FF0000"/>
                          </a:solidFill>
                          <a:latin typeface="MingLiU"/>
                          <a:ea typeface="新細明體"/>
                          <a:cs typeface="MingLiU"/>
                        </a:rPr>
                        <a:t>3.4000</a:t>
                      </a:r>
                      <a:endParaRPr lang="zh-TW" sz="1800" kern="100" dirty="0">
                        <a:solidFill>
                          <a:srgbClr val="FF0000"/>
                        </a:solidFill>
                        <a:latin typeface="Calibri"/>
                        <a:ea typeface="新細明體"/>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marL="38100" marR="38100" algn="r">
                        <a:lnSpc>
                          <a:spcPts val="1600"/>
                        </a:lnSpc>
                        <a:spcAft>
                          <a:spcPts val="0"/>
                        </a:spcAft>
                      </a:pPr>
                      <a:r>
                        <a:rPr lang="en-US" sz="1100" kern="0">
                          <a:solidFill>
                            <a:srgbClr val="000000"/>
                          </a:solidFill>
                          <a:latin typeface="MingLiU"/>
                          <a:ea typeface="新細明體"/>
                          <a:cs typeface="MingLiU"/>
                        </a:rPr>
                        <a:t>1.67332</a:t>
                      </a:r>
                      <a:endParaRPr lang="zh-TW" sz="1800" kern="100">
                        <a:latin typeface="Calibri"/>
                        <a:ea typeface="新細明體"/>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marL="38100" marR="38100" algn="r">
                        <a:lnSpc>
                          <a:spcPts val="1600"/>
                        </a:lnSpc>
                        <a:spcAft>
                          <a:spcPts val="0"/>
                        </a:spcAft>
                      </a:pPr>
                      <a:r>
                        <a:rPr lang="en-US" sz="1100" kern="0" dirty="0">
                          <a:solidFill>
                            <a:srgbClr val="000000"/>
                          </a:solidFill>
                          <a:latin typeface="MingLiU"/>
                          <a:ea typeface="新細明體"/>
                          <a:cs typeface="MingLiU"/>
                        </a:rPr>
                        <a:t>.74833</a:t>
                      </a:r>
                      <a:endParaRPr lang="zh-TW" sz="1800" kern="100" dirty="0">
                        <a:latin typeface="Calibri"/>
                        <a:ea typeface="新細明體"/>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6" name="Table 5"/>
          <p:cNvGraphicFramePr>
            <a:graphicFrameLocks noGrp="1"/>
          </p:cNvGraphicFramePr>
          <p:nvPr/>
        </p:nvGraphicFramePr>
        <p:xfrm>
          <a:off x="990600" y="4648200"/>
          <a:ext cx="7246931" cy="1368152"/>
        </p:xfrm>
        <a:graphic>
          <a:graphicData uri="http://schemas.openxmlformats.org/drawingml/2006/table">
            <a:tbl>
              <a:tblPr/>
              <a:tblGrid>
                <a:gridCol w="775910"/>
                <a:gridCol w="1024315"/>
                <a:gridCol w="1024315"/>
                <a:gridCol w="1443439"/>
                <a:gridCol w="1489476"/>
                <a:gridCol w="1489476"/>
              </a:tblGrid>
              <a:tr h="342038">
                <a:tc gridSpan="6">
                  <a:txBody>
                    <a:bodyPr/>
                    <a:lstStyle/>
                    <a:p>
                      <a:pPr marL="38100" marR="38100" algn="ctr">
                        <a:lnSpc>
                          <a:spcPts val="1600"/>
                        </a:lnSpc>
                        <a:spcAft>
                          <a:spcPts val="0"/>
                        </a:spcAft>
                      </a:pPr>
                      <a:r>
                        <a:rPr lang="en-US" sz="1200" b="1" kern="0" dirty="0">
                          <a:solidFill>
                            <a:srgbClr val="000000"/>
                          </a:solidFill>
                          <a:latin typeface="Arial"/>
                          <a:ea typeface="新細明體"/>
                          <a:cs typeface="Times New Roman"/>
                        </a:rPr>
                        <a:t>Group Statistics</a:t>
                      </a:r>
                      <a:endParaRPr lang="zh-TW" sz="2000" kern="100" dirty="0">
                        <a:latin typeface="Calibri"/>
                        <a:ea typeface="新細明體"/>
                        <a:cs typeface="Times New Roman"/>
                      </a:endParaRPr>
                    </a:p>
                  </a:txBody>
                  <a:tcPr marL="0" marR="0"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342038">
                <a:tc>
                  <a:txBody>
                    <a:bodyPr/>
                    <a:lstStyle/>
                    <a:p>
                      <a:pPr>
                        <a:spcAft>
                          <a:spcPts val="0"/>
                        </a:spcAft>
                      </a:pPr>
                      <a:endParaRPr lang="en-US" sz="1200" kern="0">
                        <a:solidFill>
                          <a:srgbClr val="000000"/>
                        </a:solidFill>
                        <a:latin typeface="Arial"/>
                        <a:ea typeface="新細明體"/>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marR="38100">
                        <a:lnSpc>
                          <a:spcPts val="1600"/>
                        </a:lnSpc>
                        <a:spcAft>
                          <a:spcPts val="0"/>
                        </a:spcAft>
                      </a:pPr>
                      <a:r>
                        <a:rPr lang="en-US" sz="1200" kern="0">
                          <a:solidFill>
                            <a:srgbClr val="000000"/>
                          </a:solidFill>
                          <a:latin typeface="Arial"/>
                          <a:ea typeface="新細明體"/>
                          <a:cs typeface="Times New Roman"/>
                        </a:rPr>
                        <a:t>ID</a:t>
                      </a:r>
                      <a:endParaRPr lang="zh-TW" sz="2000" kern="100">
                        <a:latin typeface="Calibri"/>
                        <a:ea typeface="新細明體"/>
                        <a:cs typeface="Times New Roman"/>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n-US" sz="1200" kern="0">
                          <a:solidFill>
                            <a:srgbClr val="000000"/>
                          </a:solidFill>
                          <a:latin typeface="Arial"/>
                          <a:ea typeface="新細明體"/>
                          <a:cs typeface="Times New Roman"/>
                        </a:rPr>
                        <a:t>N</a:t>
                      </a:r>
                      <a:endParaRPr lang="zh-TW" sz="2000" kern="100">
                        <a:latin typeface="Calibri"/>
                        <a:ea typeface="新細明體"/>
                        <a:cs typeface="Times New Roman"/>
                      </a:endParaRPr>
                    </a:p>
                  </a:txBody>
                  <a:tcPr marL="0" marR="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n-US" sz="1200" kern="0">
                          <a:solidFill>
                            <a:srgbClr val="000000"/>
                          </a:solidFill>
                          <a:latin typeface="Arial"/>
                          <a:ea typeface="新細明體"/>
                          <a:cs typeface="Times New Roman"/>
                        </a:rPr>
                        <a:t>Mean</a:t>
                      </a:r>
                      <a:endParaRPr lang="zh-TW" sz="2000" kern="100">
                        <a:latin typeface="Calibri"/>
                        <a:ea typeface="新細明體"/>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n-US" sz="1200" kern="0">
                          <a:solidFill>
                            <a:srgbClr val="000000"/>
                          </a:solidFill>
                          <a:latin typeface="Arial"/>
                          <a:ea typeface="新細明體"/>
                          <a:cs typeface="Times New Roman"/>
                        </a:rPr>
                        <a:t>Std. Deviation</a:t>
                      </a:r>
                      <a:endParaRPr lang="zh-TW" sz="2000" kern="100">
                        <a:latin typeface="Calibri"/>
                        <a:ea typeface="新細明體"/>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n-US" sz="1200" kern="0">
                          <a:solidFill>
                            <a:srgbClr val="000000"/>
                          </a:solidFill>
                          <a:latin typeface="Arial"/>
                          <a:ea typeface="新細明體"/>
                          <a:cs typeface="Times New Roman"/>
                        </a:rPr>
                        <a:t>Std. Error Mean</a:t>
                      </a:r>
                      <a:endParaRPr lang="zh-TW" sz="2000" kern="100">
                        <a:latin typeface="Calibri"/>
                        <a:ea typeface="新細明體"/>
                        <a:cs typeface="Times New Roman"/>
                      </a:endParaRPr>
                    </a:p>
                  </a:txBody>
                  <a:tcPr marL="0" marR="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r>
              <a:tr h="342038">
                <a:tc rowSpan="2">
                  <a:txBody>
                    <a:bodyPr/>
                    <a:lstStyle/>
                    <a:p>
                      <a:pPr marL="38100" marR="38100">
                        <a:lnSpc>
                          <a:spcPts val="1600"/>
                        </a:lnSpc>
                        <a:spcAft>
                          <a:spcPts val="0"/>
                        </a:spcAft>
                      </a:pPr>
                      <a:r>
                        <a:rPr lang="en-US" sz="1200" kern="0">
                          <a:solidFill>
                            <a:srgbClr val="000000"/>
                          </a:solidFill>
                          <a:latin typeface="Arial"/>
                          <a:ea typeface="新細明體"/>
                          <a:cs typeface="Times New Roman"/>
                        </a:rPr>
                        <a:t>Score</a:t>
                      </a:r>
                      <a:endParaRPr lang="zh-TW" sz="2000" kern="100">
                        <a:latin typeface="Calibri"/>
                        <a:ea typeface="新細明體"/>
                        <a:cs typeface="Times New Roman"/>
                      </a:endParaRPr>
                    </a:p>
                  </a:txBody>
                  <a:tcPr marL="0" marR="0" marT="0" marB="0" anchor="ctr">
                    <a:lnL w="28575"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marL="38100" marR="38100">
                        <a:lnSpc>
                          <a:spcPts val="1600"/>
                        </a:lnSpc>
                        <a:spcAft>
                          <a:spcPts val="0"/>
                        </a:spcAft>
                      </a:pPr>
                      <a:r>
                        <a:rPr lang="en-US" sz="1200" kern="0">
                          <a:solidFill>
                            <a:srgbClr val="000000"/>
                          </a:solidFill>
                          <a:latin typeface="Arial"/>
                          <a:ea typeface="新細明體"/>
                          <a:cs typeface="Times New Roman"/>
                        </a:rPr>
                        <a:t>T</a:t>
                      </a:r>
                      <a:endParaRPr lang="zh-TW" sz="2000" kern="100">
                        <a:latin typeface="Calibri"/>
                        <a:ea typeface="新細明體"/>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marL="38100" marR="38100" algn="r">
                        <a:lnSpc>
                          <a:spcPts val="1600"/>
                        </a:lnSpc>
                        <a:spcAft>
                          <a:spcPts val="0"/>
                        </a:spcAft>
                      </a:pPr>
                      <a:r>
                        <a:rPr lang="en-US" sz="1200" kern="0">
                          <a:solidFill>
                            <a:srgbClr val="000000"/>
                          </a:solidFill>
                          <a:latin typeface="Arial"/>
                          <a:ea typeface="新細明體"/>
                          <a:cs typeface="Times New Roman"/>
                        </a:rPr>
                        <a:t>5</a:t>
                      </a:r>
                      <a:endParaRPr lang="zh-TW" sz="2000" kern="100">
                        <a:latin typeface="Calibri"/>
                        <a:ea typeface="新細明體"/>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marL="38100" marR="38100" algn="r">
                        <a:lnSpc>
                          <a:spcPts val="1600"/>
                        </a:lnSpc>
                        <a:spcAft>
                          <a:spcPts val="0"/>
                        </a:spcAft>
                      </a:pPr>
                      <a:r>
                        <a:rPr lang="en-US" sz="1200" kern="0" dirty="0">
                          <a:solidFill>
                            <a:srgbClr val="FF0000"/>
                          </a:solidFill>
                          <a:latin typeface="Arial"/>
                          <a:ea typeface="新細明體"/>
                          <a:cs typeface="Times New Roman"/>
                        </a:rPr>
                        <a:t>14.6320</a:t>
                      </a:r>
                      <a:endParaRPr lang="zh-TW" sz="2000" kern="100" dirty="0">
                        <a:solidFill>
                          <a:srgbClr val="FF0000"/>
                        </a:solidFill>
                        <a:latin typeface="Calibri"/>
                        <a:ea typeface="新細明體"/>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marL="38100" marR="38100" algn="r">
                        <a:lnSpc>
                          <a:spcPts val="1600"/>
                        </a:lnSpc>
                        <a:spcAft>
                          <a:spcPts val="0"/>
                        </a:spcAft>
                      </a:pPr>
                      <a:r>
                        <a:rPr lang="en-US" sz="1200" kern="0">
                          <a:solidFill>
                            <a:srgbClr val="000000"/>
                          </a:solidFill>
                          <a:latin typeface="Arial"/>
                          <a:ea typeface="新細明體"/>
                          <a:cs typeface="Times New Roman"/>
                        </a:rPr>
                        <a:t>.86364</a:t>
                      </a:r>
                      <a:endParaRPr lang="zh-TW" sz="2000" kern="100">
                        <a:latin typeface="Calibri"/>
                        <a:ea typeface="新細明體"/>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c>
                  <a:txBody>
                    <a:bodyPr/>
                    <a:lstStyle/>
                    <a:p>
                      <a:pPr marL="38100" marR="38100" algn="r">
                        <a:lnSpc>
                          <a:spcPts val="1600"/>
                        </a:lnSpc>
                        <a:spcAft>
                          <a:spcPts val="0"/>
                        </a:spcAft>
                      </a:pPr>
                      <a:r>
                        <a:rPr lang="en-US" sz="1200" kern="0">
                          <a:solidFill>
                            <a:srgbClr val="000000"/>
                          </a:solidFill>
                          <a:latin typeface="Arial"/>
                          <a:ea typeface="新細明體"/>
                          <a:cs typeface="Times New Roman"/>
                        </a:rPr>
                        <a:t>.38623</a:t>
                      </a:r>
                      <a:endParaRPr lang="zh-TW" sz="2000" kern="100">
                        <a:latin typeface="Calibri"/>
                        <a:ea typeface="新細明體"/>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FF"/>
                    </a:solidFill>
                  </a:tcPr>
                </a:tc>
              </a:tr>
              <a:tr h="342038">
                <a:tc vMerge="1">
                  <a:txBody>
                    <a:bodyPr/>
                    <a:lstStyle/>
                    <a:p>
                      <a:endParaRPr lang="zh-TW" altLang="en-US"/>
                    </a:p>
                  </a:txBody>
                  <a:tcPr/>
                </a:tc>
                <a:tc>
                  <a:txBody>
                    <a:bodyPr/>
                    <a:lstStyle/>
                    <a:p>
                      <a:pPr marL="38100" marR="38100">
                        <a:lnSpc>
                          <a:spcPts val="1600"/>
                        </a:lnSpc>
                        <a:spcAft>
                          <a:spcPts val="0"/>
                        </a:spcAft>
                      </a:pPr>
                      <a:r>
                        <a:rPr lang="en-US" sz="1200" kern="0" dirty="0">
                          <a:solidFill>
                            <a:srgbClr val="000000"/>
                          </a:solidFill>
                          <a:latin typeface="Arial"/>
                          <a:ea typeface="新細明體"/>
                          <a:cs typeface="Times New Roman"/>
                        </a:rPr>
                        <a:t>C</a:t>
                      </a:r>
                      <a:endParaRPr lang="zh-TW" sz="2000" kern="100" dirty="0">
                        <a:latin typeface="Calibri"/>
                        <a:ea typeface="新細明體"/>
                        <a:cs typeface="Times New Roman"/>
                      </a:endParaRPr>
                    </a:p>
                  </a:txBody>
                  <a:tcPr marL="0" marR="0" marT="0" marB="0" anchor="ctr">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marL="38100" marR="38100" algn="r">
                        <a:lnSpc>
                          <a:spcPts val="1600"/>
                        </a:lnSpc>
                        <a:spcAft>
                          <a:spcPts val="0"/>
                        </a:spcAft>
                      </a:pPr>
                      <a:r>
                        <a:rPr lang="en-US" sz="1200" kern="0" dirty="0">
                          <a:solidFill>
                            <a:srgbClr val="000000"/>
                          </a:solidFill>
                          <a:latin typeface="Arial"/>
                          <a:ea typeface="新細明體"/>
                          <a:cs typeface="Times New Roman"/>
                        </a:rPr>
                        <a:t>5</a:t>
                      </a:r>
                      <a:endParaRPr lang="zh-TW" sz="2000" kern="100" dirty="0">
                        <a:latin typeface="Calibri"/>
                        <a:ea typeface="新細明體"/>
                        <a:cs typeface="Times New Roman"/>
                      </a:endParaRPr>
                    </a:p>
                  </a:txBody>
                  <a:tcPr marL="0" marR="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marL="38100" marR="38100" algn="r">
                        <a:lnSpc>
                          <a:spcPts val="1600"/>
                        </a:lnSpc>
                        <a:spcAft>
                          <a:spcPts val="0"/>
                        </a:spcAft>
                      </a:pPr>
                      <a:r>
                        <a:rPr lang="en-US" sz="1200" kern="0" dirty="0">
                          <a:solidFill>
                            <a:srgbClr val="FF0000"/>
                          </a:solidFill>
                          <a:latin typeface="Arial"/>
                          <a:ea typeface="新細明體"/>
                          <a:cs typeface="Times New Roman"/>
                        </a:rPr>
                        <a:t>14.0620</a:t>
                      </a:r>
                      <a:endParaRPr lang="zh-TW" sz="2000" kern="100" dirty="0">
                        <a:solidFill>
                          <a:srgbClr val="FF0000"/>
                        </a:solidFill>
                        <a:latin typeface="Calibri"/>
                        <a:ea typeface="新細明體"/>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marL="38100" marR="38100" algn="r">
                        <a:lnSpc>
                          <a:spcPts val="1600"/>
                        </a:lnSpc>
                        <a:spcAft>
                          <a:spcPts val="0"/>
                        </a:spcAft>
                      </a:pPr>
                      <a:r>
                        <a:rPr lang="en-US" sz="1200" kern="0">
                          <a:solidFill>
                            <a:srgbClr val="000000"/>
                          </a:solidFill>
                          <a:latin typeface="Arial"/>
                          <a:ea typeface="新細明體"/>
                          <a:cs typeface="Times New Roman"/>
                        </a:rPr>
                        <a:t>3.22845</a:t>
                      </a:r>
                      <a:endParaRPr lang="zh-TW" sz="2000" kern="100">
                        <a:latin typeface="Calibri"/>
                        <a:ea typeface="新細明體"/>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c>
                  <a:txBody>
                    <a:bodyPr/>
                    <a:lstStyle/>
                    <a:p>
                      <a:pPr marL="38100" marR="38100" algn="r">
                        <a:lnSpc>
                          <a:spcPts val="1600"/>
                        </a:lnSpc>
                        <a:spcAft>
                          <a:spcPts val="0"/>
                        </a:spcAft>
                      </a:pPr>
                      <a:r>
                        <a:rPr lang="en-US" sz="1200" kern="0" dirty="0">
                          <a:solidFill>
                            <a:srgbClr val="000000"/>
                          </a:solidFill>
                          <a:latin typeface="Arial"/>
                          <a:ea typeface="新細明體"/>
                          <a:cs typeface="Times New Roman"/>
                        </a:rPr>
                        <a:t>1.44381</a:t>
                      </a:r>
                      <a:endParaRPr lang="zh-TW" sz="2000" kern="100" dirty="0">
                        <a:latin typeface="Calibri"/>
                        <a:ea typeface="新細明體"/>
                        <a:cs typeface="Times New Roman"/>
                      </a:endParaRPr>
                    </a:p>
                  </a:txBody>
                  <a:tcPr marL="0" marR="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191345584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350" y="107576"/>
            <a:ext cx="7856538" cy="1111624"/>
          </a:xfrm>
        </p:spPr>
        <p:txBody>
          <a:bodyPr/>
          <a:lstStyle/>
          <a:p>
            <a:r>
              <a:rPr lang="en-US" dirty="0" smtClean="0"/>
              <a:t>Implications </a:t>
            </a:r>
            <a:r>
              <a:rPr lang="en-US" dirty="0" smtClean="0"/>
              <a:t>for future studies</a:t>
            </a:r>
            <a:endParaRPr lang="en-US" dirty="0"/>
          </a:p>
        </p:txBody>
      </p:sp>
      <p:sp>
        <p:nvSpPr>
          <p:cNvPr id="3" name="Content Placeholder 2"/>
          <p:cNvSpPr>
            <a:spLocks noGrp="1"/>
          </p:cNvSpPr>
          <p:nvPr>
            <p:ph idx="1"/>
          </p:nvPr>
        </p:nvSpPr>
        <p:spPr/>
        <p:txBody>
          <a:bodyPr>
            <a:normAutofit fontScale="85000" lnSpcReduction="20000"/>
          </a:bodyPr>
          <a:lstStyle/>
          <a:p>
            <a:r>
              <a:rPr lang="en-US" altLang="zh-TW" dirty="0" smtClean="0"/>
              <a:t>Numbers of subjects</a:t>
            </a:r>
          </a:p>
          <a:p>
            <a:pPr>
              <a:buNone/>
            </a:pPr>
            <a:r>
              <a:rPr lang="en-US" altLang="zh-TW" dirty="0" smtClean="0"/>
              <a:t>	- participants can be more to make data more convincing.</a:t>
            </a:r>
          </a:p>
          <a:p>
            <a:r>
              <a:rPr lang="en-US" altLang="zh-TW" dirty="0" smtClean="0"/>
              <a:t>Type of signaling</a:t>
            </a:r>
          </a:p>
          <a:p>
            <a:pPr>
              <a:buNone/>
            </a:pPr>
            <a:r>
              <a:rPr lang="en-US" altLang="zh-TW" dirty="0" smtClean="0"/>
              <a:t>	- different type of signaling may have different effect </a:t>
            </a:r>
          </a:p>
          <a:p>
            <a:pPr>
              <a:buNone/>
            </a:pPr>
            <a:r>
              <a:rPr lang="en-US" altLang="zh-TW" dirty="0" smtClean="0"/>
              <a:t>	- mixed signaling might be used </a:t>
            </a:r>
            <a:r>
              <a:rPr lang="en-US" altLang="zh-TW" dirty="0" smtClean="0"/>
              <a:t> (e.g., </a:t>
            </a:r>
            <a:r>
              <a:rPr lang="en-US" altLang="zh-TW" dirty="0" smtClean="0"/>
              <a:t>visual signaling with auditory cueing)</a:t>
            </a:r>
          </a:p>
          <a:p>
            <a:r>
              <a:rPr lang="en-US" altLang="zh-TW" dirty="0" smtClean="0"/>
              <a:t>Design of signaling</a:t>
            </a:r>
          </a:p>
          <a:p>
            <a:pPr>
              <a:buNone/>
            </a:pPr>
            <a:r>
              <a:rPr lang="en-US" altLang="zh-TW" dirty="0" smtClean="0"/>
              <a:t>	- Need SME to validate bolding text</a:t>
            </a:r>
          </a:p>
          <a:p>
            <a:pPr>
              <a:buNone/>
            </a:pPr>
            <a:r>
              <a:rPr lang="en-US" altLang="zh-TW" dirty="0" smtClean="0"/>
              <a:t>	- Availability of grayed out chart</a:t>
            </a:r>
          </a:p>
          <a:p>
            <a:pPr>
              <a:buNone/>
            </a:pPr>
            <a:r>
              <a:rPr lang="en-US" altLang="zh-TW" dirty="0" smtClean="0"/>
              <a:t>	- Need SME to validate instrument (pre- and post-test questions)</a:t>
            </a:r>
          </a:p>
          <a:p>
            <a:endParaRPr lang="en-US" dirty="0"/>
          </a:p>
        </p:txBody>
      </p:sp>
      <p:sp>
        <p:nvSpPr>
          <p:cNvPr id="4" name="Slide Number Placeholder 3"/>
          <p:cNvSpPr>
            <a:spLocks noGrp="1"/>
          </p:cNvSpPr>
          <p:nvPr>
            <p:ph type="sldNum" sz="quarter" idx="12"/>
          </p:nvPr>
        </p:nvSpPr>
        <p:spPr/>
        <p:txBody>
          <a:bodyPr/>
          <a:lstStyle/>
          <a:p>
            <a:fld id="{77CD79D9-F536-B549-B9E3-B382F39F2C8F}" type="slidenum">
              <a:rPr lang="en-US" smtClean="0"/>
              <a:pPr/>
              <a:t>29</a:t>
            </a:fld>
            <a:endParaRPr lang="en-US"/>
          </a:p>
        </p:txBody>
      </p:sp>
    </p:spTree>
    <p:extLst>
      <p:ext uri="{BB962C8B-B14F-4D97-AF65-F5344CB8AC3E}">
        <p14:creationId xmlns:p14="http://schemas.microsoft.com/office/powerpoint/2010/main" val="421575366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7" name="Content Placeholder 6"/>
          <p:cNvSpPr>
            <a:spLocks noGrp="1"/>
          </p:cNvSpPr>
          <p:nvPr>
            <p:ph idx="1"/>
          </p:nvPr>
        </p:nvSpPr>
        <p:spPr/>
        <p:txBody>
          <a:bodyPr/>
          <a:lstStyle/>
          <a:p>
            <a:r>
              <a:rPr lang="en-US" dirty="0" smtClean="0"/>
              <a:t>Diffusion of Innovation Theory (Everett Rogers)</a:t>
            </a:r>
          </a:p>
          <a:p>
            <a:endParaRPr lang="en-US" dirty="0" smtClean="0"/>
          </a:p>
          <a:p>
            <a:pPr>
              <a:buNone/>
            </a:pPr>
            <a:endParaRPr lang="en-US" dirty="0"/>
          </a:p>
        </p:txBody>
      </p:sp>
      <p:pic>
        <p:nvPicPr>
          <p:cNvPr id="6" name="Picture 2"/>
          <p:cNvPicPr>
            <a:picLocks noChangeAspect="1" noChangeArrowheads="1"/>
          </p:cNvPicPr>
          <p:nvPr/>
        </p:nvPicPr>
        <p:blipFill>
          <a:blip r:embed="rId3"/>
          <a:srcRect/>
          <a:stretch>
            <a:fillRect/>
          </a:stretch>
        </p:blipFill>
        <p:spPr bwMode="auto">
          <a:xfrm>
            <a:off x="1828800" y="2133600"/>
            <a:ext cx="5676191" cy="3784127"/>
          </a:xfrm>
          <a:prstGeom prst="rect">
            <a:avLst/>
          </a:prstGeom>
          <a:noFill/>
          <a:ln w="9525">
            <a:noFill/>
            <a:miter lim="800000"/>
            <a:headEnd/>
            <a:tailEnd/>
          </a:ln>
          <a:effectLst>
            <a:outerShdw blurRad="50800" dist="38100" dir="18900000" algn="bl" rotWithShape="0">
              <a:prstClr val="black">
                <a:alpha val="40000"/>
              </a:prstClr>
            </a:outerShdw>
          </a:effectLst>
          <a:scene3d>
            <a:camera prst="orthographicFront"/>
            <a:lightRig rig="threePt" dir="t"/>
          </a:scene3d>
          <a:sp3d>
            <a:bevelT prst="slope"/>
          </a:sp3d>
        </p:spPr>
      </p:pic>
      <p:sp>
        <p:nvSpPr>
          <p:cNvPr id="8" name="TextBox 7"/>
          <p:cNvSpPr txBox="1"/>
          <p:nvPr/>
        </p:nvSpPr>
        <p:spPr>
          <a:xfrm>
            <a:off x="2514108" y="6054769"/>
            <a:ext cx="6629892" cy="307777"/>
          </a:xfrm>
          <a:prstGeom prst="rect">
            <a:avLst/>
          </a:prstGeom>
          <a:noFill/>
        </p:spPr>
        <p:txBody>
          <a:bodyPr wrap="none" rtlCol="0">
            <a:spAutoFit/>
          </a:bodyPr>
          <a:lstStyle/>
          <a:p>
            <a:r>
              <a:rPr lang="en-US" sz="1400" dirty="0" smtClean="0"/>
              <a:t>Source: http://www.12manage.com/methods_rogers_innovation_adoption_curve.html</a:t>
            </a:r>
            <a:endParaRPr lang="en-US" sz="1400" dirty="0"/>
          </a:p>
        </p:txBody>
      </p:sp>
      <p:sp>
        <p:nvSpPr>
          <p:cNvPr id="9" name="Slide Number Placeholder 8"/>
          <p:cNvSpPr>
            <a:spLocks noGrp="1"/>
          </p:cNvSpPr>
          <p:nvPr>
            <p:ph type="sldNum" sz="quarter" idx="12"/>
          </p:nvPr>
        </p:nvSpPr>
        <p:spPr/>
        <p:txBody>
          <a:bodyPr/>
          <a:lstStyle/>
          <a:p>
            <a:fld id="{77CD79D9-F536-B549-B9E3-B382F39F2C8F}" type="slidenum">
              <a:rPr lang="en-US" smtClean="0"/>
              <a:pPr/>
              <a:t>3</a:t>
            </a:fld>
            <a:endParaRPr lang="en-US"/>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565" y="533400"/>
            <a:ext cx="8077200" cy="884238"/>
          </a:xfrm>
        </p:spPr>
        <p:txBody>
          <a:bodyPr vert="horz" lIns="91440" tIns="45720" rIns="91440" bIns="45720" rtlCol="0" anchor="b" anchorCtr="0">
            <a:noAutofit/>
          </a:bodyPr>
          <a:lstStyle/>
          <a:p>
            <a:r>
              <a:rPr lang="en-US" sz="2400" b="1" dirty="0">
                <a:solidFill>
                  <a:schemeClr val="accent2">
                    <a:lumMod val="40000"/>
                    <a:lumOff val="60000"/>
                  </a:schemeClr>
                </a:solidFill>
              </a:rPr>
              <a:t>Instructional Overlay in </a:t>
            </a:r>
            <a:r>
              <a:rPr lang="en-US" sz="2400" b="1" dirty="0" smtClean="0">
                <a:solidFill>
                  <a:schemeClr val="accent2">
                    <a:lumMod val="40000"/>
                    <a:lumOff val="60000"/>
                  </a:schemeClr>
                </a:solidFill>
              </a:rPr>
              <a:t>Game-based </a:t>
            </a:r>
            <a:r>
              <a:rPr lang="en-US" sz="2400" b="1" dirty="0">
                <a:solidFill>
                  <a:schemeClr val="accent2">
                    <a:lumMod val="40000"/>
                    <a:lumOff val="60000"/>
                  </a:schemeClr>
                </a:solidFill>
              </a:rPr>
              <a:t>Learning</a:t>
            </a:r>
          </a:p>
        </p:txBody>
      </p:sp>
      <p:sp>
        <p:nvSpPr>
          <p:cNvPr id="3" name="Content Placeholder 2"/>
          <p:cNvSpPr>
            <a:spLocks noGrp="1"/>
          </p:cNvSpPr>
          <p:nvPr>
            <p:ph idx="1"/>
          </p:nvPr>
        </p:nvSpPr>
        <p:spPr/>
        <p:txBody>
          <a:bodyPr>
            <a:normAutofit/>
          </a:bodyPr>
          <a:lstStyle/>
          <a:p>
            <a:r>
              <a:rPr lang="en-US" sz="2800" dirty="0">
                <a:solidFill>
                  <a:schemeClr val="accent2">
                    <a:lumMod val="40000"/>
                    <a:lumOff val="60000"/>
                  </a:schemeClr>
                </a:solidFill>
              </a:rPr>
              <a:t>Problems:</a:t>
            </a:r>
          </a:p>
          <a:p>
            <a:pPr lvl="1"/>
            <a:r>
              <a:rPr lang="en-US" dirty="0" smtClean="0"/>
              <a:t>Cognitive overload</a:t>
            </a:r>
          </a:p>
          <a:p>
            <a:pPr lvl="1"/>
            <a:r>
              <a:rPr lang="en-US" dirty="0"/>
              <a:t>Learning efficiency</a:t>
            </a:r>
          </a:p>
          <a:p>
            <a:pPr lvl="1"/>
            <a:r>
              <a:rPr lang="en-US" dirty="0" smtClean="0"/>
              <a:t>Learning effect</a:t>
            </a:r>
          </a:p>
          <a:p>
            <a:pPr lvl="1"/>
            <a:r>
              <a:rPr lang="en-US" dirty="0"/>
              <a:t>Level of motivation</a:t>
            </a:r>
          </a:p>
          <a:p>
            <a:pPr lvl="1"/>
            <a:r>
              <a:rPr lang="en-US" dirty="0" smtClean="0"/>
              <a:t>Game performance</a:t>
            </a:r>
            <a:endParaRPr lang="en-US" dirty="0"/>
          </a:p>
          <a:p>
            <a:pPr lvl="1"/>
            <a:endParaRPr lang="en-US" dirty="0" smtClean="0"/>
          </a:p>
          <a:p>
            <a:r>
              <a:rPr lang="en-US" dirty="0" smtClean="0"/>
              <a:t>Proposing “</a:t>
            </a:r>
            <a:r>
              <a:rPr lang="en-US" dirty="0" smtClean="0">
                <a:solidFill>
                  <a:srgbClr val="00B0F0"/>
                </a:solidFill>
              </a:rPr>
              <a:t>Instructional Overlay</a:t>
            </a:r>
            <a:r>
              <a:rPr lang="en-US" dirty="0" smtClean="0"/>
              <a:t>” (</a:t>
            </a:r>
            <a:r>
              <a:rPr lang="en-US" dirty="0" err="1" smtClean="0"/>
              <a:t>Reigeluth</a:t>
            </a:r>
            <a:r>
              <a:rPr lang="en-US" dirty="0" smtClean="0"/>
              <a:t> &amp; Schwartz, 1989)</a:t>
            </a:r>
          </a:p>
          <a:p>
            <a:endParaRPr lang="en-US" dirty="0"/>
          </a:p>
        </p:txBody>
      </p:sp>
      <p:sp>
        <p:nvSpPr>
          <p:cNvPr id="4" name="Slide Number Placeholder 3"/>
          <p:cNvSpPr>
            <a:spLocks noGrp="1"/>
          </p:cNvSpPr>
          <p:nvPr>
            <p:ph type="sldNum" sz="quarter" idx="12"/>
          </p:nvPr>
        </p:nvSpPr>
        <p:spPr/>
        <p:txBody>
          <a:bodyPr/>
          <a:lstStyle/>
          <a:p>
            <a:fld id="{77CD79D9-F536-B549-B9E3-B382F39F2C8F}" type="slidenum">
              <a:rPr lang="en-US" smtClean="0">
                <a:solidFill>
                  <a:prstClr val="white">
                    <a:lumMod val="75000"/>
                  </a:prstClr>
                </a:solidFill>
              </a:rPr>
              <a:pPr/>
              <a:t>30</a:t>
            </a:fld>
            <a:endParaRPr lang="en-US" dirty="0">
              <a:solidFill>
                <a:prstClr val="white">
                  <a:lumMod val="75000"/>
                </a:prstClr>
              </a:solidFill>
            </a:endParaRPr>
          </a:p>
        </p:txBody>
      </p:sp>
      <p:sp>
        <p:nvSpPr>
          <p:cNvPr id="5" name="Title 1"/>
          <p:cNvSpPr txBox="1">
            <a:spLocks/>
          </p:cNvSpPr>
          <p:nvPr/>
        </p:nvSpPr>
        <p:spPr>
          <a:xfrm>
            <a:off x="618565" y="182562"/>
            <a:ext cx="7856538" cy="731838"/>
          </a:xfrm>
          <a:prstGeom prst="rect">
            <a:avLst/>
          </a:prstGeom>
        </p:spPr>
        <p:txBody>
          <a:bodyPr vert="horz" lIns="91440" tIns="45720" rIns="91440" bIns="45720" rtlCol="0" anchor="b" anchorCtr="0">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smtClean="0">
                <a:ln>
                  <a:noFill/>
                </a:ln>
                <a:solidFill>
                  <a:schemeClr val="tx1"/>
                </a:solidFill>
                <a:effectLst/>
                <a:uLnTx/>
                <a:uFillTx/>
                <a:latin typeface="+mj-lt"/>
                <a:ea typeface="+mj-ea"/>
                <a:cs typeface="+mj-cs"/>
              </a:rPr>
              <a:t>Seolim Kwon’s Study</a:t>
            </a:r>
            <a:endParaRPr kumimoji="0" lang="en-US" sz="48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844686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Iterative Redesign Cycle of </a:t>
            </a:r>
            <a:r>
              <a:rPr lang="en-US" sz="4000" dirty="0"/>
              <a:t/>
            </a:r>
            <a:br>
              <a:rPr lang="en-US" sz="4000" dirty="0"/>
            </a:br>
            <a:r>
              <a:rPr lang="en-US" sz="4000" dirty="0"/>
              <a:t>Instructional Overlay</a:t>
            </a:r>
          </a:p>
        </p:txBody>
      </p:sp>
      <p:sp>
        <p:nvSpPr>
          <p:cNvPr id="3" name="Content Placeholder 2"/>
          <p:cNvSpPr>
            <a:spLocks noGrp="1"/>
          </p:cNvSpPr>
          <p:nvPr>
            <p:ph idx="1"/>
          </p:nvPr>
        </p:nvSpPr>
        <p:spPr>
          <a:xfrm>
            <a:off x="457200" y="1600200"/>
            <a:ext cx="8077200" cy="4876800"/>
          </a:xfrm>
        </p:spPr>
        <p:txBody>
          <a:bodyPr>
            <a:normAutofit/>
          </a:bodyPr>
          <a:lstStyle/>
          <a:p>
            <a:pPr marL="287338" indent="-250825">
              <a:buFont typeface="+mj-lt"/>
              <a:buAutoNum type="arabicPeriod"/>
            </a:pPr>
            <a:r>
              <a:rPr lang="en-US" sz="2000" dirty="0" smtClean="0"/>
              <a:t>“Prompt” </a:t>
            </a:r>
          </a:p>
          <a:p>
            <a:pPr marL="457200" lvl="1" indent="-223838">
              <a:buFont typeface="Courier New" pitchFamily="49" charset="0"/>
              <a:buChar char="o"/>
            </a:pPr>
            <a:r>
              <a:rPr lang="en-US" sz="2000" dirty="0" smtClean="0">
                <a:solidFill>
                  <a:srgbClr val="00B0F0"/>
                </a:solidFill>
              </a:rPr>
              <a:t>Problem</a:t>
            </a:r>
            <a:r>
              <a:rPr lang="en-US" sz="2000" dirty="0" smtClean="0"/>
              <a:t>: </a:t>
            </a:r>
            <a:r>
              <a:rPr lang="en-US" sz="2000" dirty="0"/>
              <a:t>n</a:t>
            </a:r>
            <a:r>
              <a:rPr lang="en-US" sz="2000" dirty="0" smtClean="0"/>
              <a:t>eed customization</a:t>
            </a:r>
          </a:p>
          <a:p>
            <a:pPr marL="457200" lvl="1" indent="-223838">
              <a:buFont typeface="Courier New" pitchFamily="49" charset="0"/>
              <a:buChar char="o"/>
            </a:pPr>
            <a:r>
              <a:rPr lang="en-US" sz="2000" dirty="0" smtClean="0">
                <a:solidFill>
                  <a:srgbClr val="00B0F0"/>
                </a:solidFill>
              </a:rPr>
              <a:t>Theory</a:t>
            </a:r>
            <a:r>
              <a:rPr lang="en-US" sz="2000" dirty="0" smtClean="0"/>
              <a:t>: Shute (2008) </a:t>
            </a:r>
          </a:p>
          <a:p>
            <a:pPr marL="852678" lvl="1" indent="-514350">
              <a:buFont typeface="Courier New" pitchFamily="49" charset="0"/>
              <a:buChar char="o"/>
            </a:pPr>
            <a:endParaRPr lang="en-US" sz="400" dirty="0"/>
          </a:p>
          <a:p>
            <a:pPr marL="36576" indent="0">
              <a:buNone/>
            </a:pPr>
            <a:r>
              <a:rPr lang="en-US" sz="1800" dirty="0" smtClean="0"/>
              <a:t>2. </a:t>
            </a:r>
            <a:r>
              <a:rPr lang="en-US" sz="1800" dirty="0"/>
              <a:t>“Video-based feedback”</a:t>
            </a:r>
          </a:p>
          <a:p>
            <a:pPr marL="457200" lvl="1" indent="-225425">
              <a:buFont typeface="Courier New" pitchFamily="49" charset="0"/>
              <a:buChar char="o"/>
            </a:pPr>
            <a:r>
              <a:rPr lang="en-US" sz="1800" dirty="0">
                <a:solidFill>
                  <a:srgbClr val="00B0F0"/>
                </a:solidFill>
              </a:rPr>
              <a:t>Goal</a:t>
            </a:r>
            <a:r>
              <a:rPr lang="en-US" sz="1800" dirty="0"/>
              <a:t>: </a:t>
            </a:r>
            <a:r>
              <a:rPr lang="en-US" sz="1800" dirty="0" smtClean="0"/>
              <a:t>modeling + JIT hint</a:t>
            </a:r>
            <a:endParaRPr lang="en-US" sz="1800" dirty="0"/>
          </a:p>
          <a:p>
            <a:pPr marL="457200" lvl="1" indent="-225425">
              <a:buFont typeface="Courier New" pitchFamily="49" charset="0"/>
              <a:buChar char="o"/>
            </a:pPr>
            <a:r>
              <a:rPr lang="en-US" sz="1800" dirty="0">
                <a:solidFill>
                  <a:srgbClr val="00B0F0"/>
                </a:solidFill>
              </a:rPr>
              <a:t>Theory</a:t>
            </a:r>
            <a:r>
              <a:rPr lang="en-US" sz="1800" dirty="0"/>
              <a:t>: </a:t>
            </a:r>
            <a:r>
              <a:rPr lang="en-US" sz="1800" dirty="0" err="1"/>
              <a:t>Wouters</a:t>
            </a:r>
            <a:r>
              <a:rPr lang="en-US" sz="1800" dirty="0"/>
              <a:t> (2008), </a:t>
            </a:r>
            <a:r>
              <a:rPr lang="en-US" sz="1800" dirty="0" smtClean="0"/>
              <a:t>Johnson &amp; </a:t>
            </a:r>
            <a:r>
              <a:rPr lang="en-US" sz="1800" dirty="0" err="1" smtClean="0"/>
              <a:t>Rickel</a:t>
            </a:r>
            <a:r>
              <a:rPr lang="en-US" sz="1800" dirty="0" smtClean="0"/>
              <a:t> (1999)</a:t>
            </a:r>
          </a:p>
          <a:p>
            <a:pPr marL="457200" lvl="1" indent="-225425">
              <a:buFont typeface="Courier New" pitchFamily="49" charset="0"/>
              <a:buChar char="o"/>
            </a:pPr>
            <a:r>
              <a:rPr lang="en-US" sz="1800" dirty="0" smtClean="0">
                <a:solidFill>
                  <a:srgbClr val="00B0F0"/>
                </a:solidFill>
              </a:rPr>
              <a:t>Problems</a:t>
            </a:r>
            <a:r>
              <a:rPr lang="en-US" sz="1800" dirty="0"/>
              <a:t>: insufficient, late timing, cognitive </a:t>
            </a:r>
            <a:r>
              <a:rPr lang="en-US" sz="1800" dirty="0" smtClean="0"/>
              <a:t>overload</a:t>
            </a:r>
            <a:endParaRPr lang="en-US" sz="1800" dirty="0"/>
          </a:p>
          <a:p>
            <a:pPr marL="0" indent="-104775">
              <a:buNone/>
            </a:pPr>
            <a:r>
              <a:rPr lang="en-US" sz="2000" dirty="0" smtClean="0"/>
              <a:t>3. “Socratic </a:t>
            </a:r>
            <a:r>
              <a:rPr lang="en-US" sz="2000" dirty="0"/>
              <a:t>quiz”</a:t>
            </a:r>
          </a:p>
          <a:p>
            <a:pPr marL="457200" lvl="1" indent="-225425">
              <a:buFont typeface="Courier New" pitchFamily="49" charset="0"/>
              <a:buChar char="o"/>
            </a:pPr>
            <a:r>
              <a:rPr lang="en-US" sz="1800" dirty="0">
                <a:solidFill>
                  <a:srgbClr val="00B0F0"/>
                </a:solidFill>
              </a:rPr>
              <a:t>Goal</a:t>
            </a:r>
            <a:r>
              <a:rPr lang="en-US" sz="1800" dirty="0"/>
              <a:t>: </a:t>
            </a:r>
            <a:r>
              <a:rPr lang="en-US" sz="1800" dirty="0" smtClean="0"/>
              <a:t>build background knowledge</a:t>
            </a:r>
            <a:endParaRPr lang="en-US" sz="1800" dirty="0"/>
          </a:p>
          <a:p>
            <a:pPr marL="457200" lvl="1" indent="-225425">
              <a:buFont typeface="Courier New" pitchFamily="49" charset="0"/>
              <a:buChar char="o"/>
            </a:pPr>
            <a:r>
              <a:rPr lang="en-US" sz="1800" dirty="0" smtClean="0">
                <a:solidFill>
                  <a:srgbClr val="00B0F0"/>
                </a:solidFill>
              </a:rPr>
              <a:t>Theory</a:t>
            </a:r>
            <a:r>
              <a:rPr lang="en-US" sz="1800" dirty="0"/>
              <a:t>:</a:t>
            </a:r>
            <a:r>
              <a:rPr lang="en-US" sz="1800" dirty="0" smtClean="0">
                <a:solidFill>
                  <a:srgbClr val="0070C0"/>
                </a:solidFill>
              </a:rPr>
              <a:t> </a:t>
            </a:r>
            <a:r>
              <a:rPr lang="en-US" sz="1800" dirty="0"/>
              <a:t>De Jong (1998), Merrill (2002)</a:t>
            </a:r>
            <a:endParaRPr lang="en-US" sz="1800" dirty="0">
              <a:solidFill>
                <a:srgbClr val="0070C0"/>
              </a:solidFill>
            </a:endParaRPr>
          </a:p>
          <a:p>
            <a:pPr marL="457200" lvl="1" indent="-225425">
              <a:buFont typeface="Courier New" pitchFamily="49" charset="0"/>
              <a:buChar char="o"/>
            </a:pPr>
            <a:endParaRPr lang="en-US" sz="1800" dirty="0" smtClean="0">
              <a:solidFill>
                <a:srgbClr val="00B0F0"/>
              </a:solidFill>
            </a:endParaRPr>
          </a:p>
          <a:p>
            <a:pPr marL="457200" lvl="1" indent="-225425">
              <a:buFont typeface="Courier New" pitchFamily="49" charset="0"/>
              <a:buChar char="o"/>
            </a:pPr>
            <a:r>
              <a:rPr lang="en-US" sz="1800" dirty="0" smtClean="0">
                <a:solidFill>
                  <a:srgbClr val="00B0F0"/>
                </a:solidFill>
              </a:rPr>
              <a:t>Problems</a:t>
            </a:r>
            <a:r>
              <a:rPr lang="en-US" sz="1800" dirty="0" smtClean="0"/>
              <a:t>: </a:t>
            </a:r>
            <a:r>
              <a:rPr lang="en-US" sz="1800" dirty="0"/>
              <a:t>forgets obtained knowledge and uses random </a:t>
            </a:r>
            <a:r>
              <a:rPr lang="en-US" sz="1800" dirty="0" smtClean="0"/>
              <a:t>strategies</a:t>
            </a:r>
            <a:endParaRPr lang="en-US" sz="2000" dirty="0"/>
          </a:p>
        </p:txBody>
      </p:sp>
      <p:sp>
        <p:nvSpPr>
          <p:cNvPr id="4" name="Slide Number Placeholder 3"/>
          <p:cNvSpPr>
            <a:spLocks noGrp="1"/>
          </p:cNvSpPr>
          <p:nvPr>
            <p:ph type="sldNum" sz="quarter" idx="12"/>
          </p:nvPr>
        </p:nvSpPr>
        <p:spPr/>
        <p:txBody>
          <a:bodyPr/>
          <a:lstStyle/>
          <a:p>
            <a:fld id="{77CD79D9-F536-B549-B9E3-B382F39F2C8F}" type="slidenum">
              <a:rPr lang="en-US" smtClean="0">
                <a:solidFill>
                  <a:prstClr val="white">
                    <a:lumMod val="75000"/>
                  </a:prstClr>
                </a:solidFill>
              </a:rPr>
              <a:pPr/>
              <a:t>31</a:t>
            </a:fld>
            <a:endParaRPr lang="en-US" dirty="0">
              <a:solidFill>
                <a:prstClr val="white">
                  <a:lumMod val="75000"/>
                </a:prst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9409" y="1600200"/>
            <a:ext cx="1991391" cy="1493543"/>
          </a:xfrm>
          <a:prstGeom prst="rect">
            <a:avLst/>
          </a:prstGeom>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2842562"/>
            <a:ext cx="2185086" cy="142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0" y="4419600"/>
            <a:ext cx="2185086" cy="1638814"/>
          </a:xfrm>
          <a:prstGeom prst="rect">
            <a:avLst/>
          </a:prstGeom>
        </p:spPr>
      </p:pic>
    </p:spTree>
    <p:extLst>
      <p:ext uri="{BB962C8B-B14F-4D97-AF65-F5344CB8AC3E}">
        <p14:creationId xmlns:p14="http://schemas.microsoft.com/office/powerpoint/2010/main" val="1360879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chorCtr="0">
            <a:noAutofit/>
          </a:bodyPr>
          <a:lstStyle/>
          <a:p>
            <a:r>
              <a:rPr lang="en-US" sz="4000" dirty="0"/>
              <a:t>Iterative Redesign Cycle of </a:t>
            </a:r>
            <a:br>
              <a:rPr lang="en-US" sz="4000" dirty="0"/>
            </a:br>
            <a:r>
              <a:rPr lang="en-US" sz="4000" dirty="0"/>
              <a:t>Instructional Overlay</a:t>
            </a:r>
          </a:p>
        </p:txBody>
      </p:sp>
      <p:sp>
        <p:nvSpPr>
          <p:cNvPr id="3" name="Content Placeholder 2"/>
          <p:cNvSpPr>
            <a:spLocks noGrp="1"/>
          </p:cNvSpPr>
          <p:nvPr>
            <p:ph idx="1"/>
          </p:nvPr>
        </p:nvSpPr>
        <p:spPr>
          <a:xfrm>
            <a:off x="152400" y="1570037"/>
            <a:ext cx="8610600" cy="4754563"/>
          </a:xfrm>
        </p:spPr>
        <p:txBody>
          <a:bodyPr>
            <a:noAutofit/>
          </a:bodyPr>
          <a:lstStyle/>
          <a:p>
            <a:pPr marL="36576" indent="0">
              <a:buNone/>
            </a:pPr>
            <a:r>
              <a:rPr lang="en-US" sz="2000" dirty="0" smtClean="0"/>
              <a:t>4. </a:t>
            </a:r>
            <a:r>
              <a:rPr lang="en-US" sz="2000" dirty="0"/>
              <a:t>“</a:t>
            </a:r>
            <a:r>
              <a:rPr lang="en-US" sz="2000" dirty="0" smtClean="0"/>
              <a:t>Sub-</a:t>
            </a:r>
            <a:r>
              <a:rPr lang="en-US" sz="2000" dirty="0" err="1" smtClean="0"/>
              <a:t>goaling</a:t>
            </a:r>
            <a:r>
              <a:rPr lang="en-US" sz="2000" dirty="0"/>
              <a:t>”</a:t>
            </a:r>
          </a:p>
          <a:p>
            <a:pPr lvl="1">
              <a:buFont typeface="Courier New" pitchFamily="49" charset="0"/>
              <a:buChar char="o"/>
            </a:pPr>
            <a:r>
              <a:rPr lang="en-US" sz="2000" dirty="0">
                <a:solidFill>
                  <a:srgbClr val="00B0F0"/>
                </a:solidFill>
              </a:rPr>
              <a:t>Goal</a:t>
            </a:r>
            <a:r>
              <a:rPr lang="en-US" sz="2000" dirty="0">
                <a:solidFill>
                  <a:srgbClr val="0070C0"/>
                </a:solidFill>
              </a:rPr>
              <a:t>: </a:t>
            </a:r>
            <a:r>
              <a:rPr lang="en-US" sz="2000" dirty="0"/>
              <a:t>Guide </a:t>
            </a:r>
            <a:r>
              <a:rPr lang="en-US" sz="2000" dirty="0" smtClean="0"/>
              <a:t>direction</a:t>
            </a:r>
            <a:endParaRPr lang="en-US" sz="2000" dirty="0">
              <a:solidFill>
                <a:srgbClr val="0070C0"/>
              </a:solidFill>
            </a:endParaRPr>
          </a:p>
          <a:p>
            <a:pPr lvl="1">
              <a:buFont typeface="Courier New" pitchFamily="49" charset="0"/>
              <a:buChar char="o"/>
            </a:pPr>
            <a:r>
              <a:rPr lang="en-US" sz="2000" dirty="0">
                <a:solidFill>
                  <a:srgbClr val="00B0F0"/>
                </a:solidFill>
              </a:rPr>
              <a:t>Theory</a:t>
            </a:r>
            <a:r>
              <a:rPr lang="en-US" sz="2000" dirty="0"/>
              <a:t>: </a:t>
            </a:r>
            <a:r>
              <a:rPr lang="en-US" sz="2000" dirty="0" err="1"/>
              <a:t>Catrambone</a:t>
            </a:r>
            <a:r>
              <a:rPr lang="en-US" sz="2000" dirty="0"/>
              <a:t> (1998)</a:t>
            </a:r>
          </a:p>
          <a:p>
            <a:pPr lvl="1">
              <a:buFont typeface="Courier New" pitchFamily="49" charset="0"/>
              <a:buChar char="o"/>
            </a:pPr>
            <a:r>
              <a:rPr lang="en-US" sz="2000" dirty="0">
                <a:solidFill>
                  <a:srgbClr val="00B0F0"/>
                </a:solidFill>
              </a:rPr>
              <a:t>Problem</a:t>
            </a:r>
            <a:r>
              <a:rPr lang="en-US" sz="2000" dirty="0"/>
              <a:t>: </a:t>
            </a:r>
            <a:r>
              <a:rPr lang="en-US" sz="2000" dirty="0" smtClean="0"/>
              <a:t>insufficient </a:t>
            </a:r>
            <a:r>
              <a:rPr lang="en-US" sz="2000" dirty="0"/>
              <a:t>on its own</a:t>
            </a:r>
          </a:p>
          <a:p>
            <a:pPr lvl="1">
              <a:buFont typeface="Courier New" pitchFamily="49" charset="0"/>
              <a:buChar char="o"/>
            </a:pPr>
            <a:endParaRPr lang="en-US" sz="2000" dirty="0"/>
          </a:p>
          <a:p>
            <a:pPr marL="36576" indent="0">
              <a:buNone/>
            </a:pPr>
            <a:r>
              <a:rPr lang="en-US" sz="2000" dirty="0"/>
              <a:t>5. “Instructional/Corrective Feedback” </a:t>
            </a:r>
          </a:p>
          <a:p>
            <a:pPr marL="574675" lvl="1" indent="-236538">
              <a:buFont typeface="Courier New" pitchFamily="49" charset="0"/>
              <a:buChar char="o"/>
            </a:pPr>
            <a:r>
              <a:rPr lang="en-US" sz="2000" dirty="0">
                <a:solidFill>
                  <a:srgbClr val="00B0F0"/>
                </a:solidFill>
              </a:rPr>
              <a:t>Goal</a:t>
            </a:r>
            <a:r>
              <a:rPr lang="en-US" sz="2000" dirty="0"/>
              <a:t>: Correct confirmation bias</a:t>
            </a:r>
          </a:p>
          <a:p>
            <a:pPr marL="574675" lvl="1" indent="-236538">
              <a:buFont typeface="Courier New" pitchFamily="49" charset="0"/>
              <a:buChar char="o"/>
            </a:pPr>
            <a:r>
              <a:rPr lang="en-US" sz="2000" dirty="0">
                <a:solidFill>
                  <a:srgbClr val="00B0F0"/>
                </a:solidFill>
              </a:rPr>
              <a:t>Theory</a:t>
            </a:r>
            <a:r>
              <a:rPr lang="en-US" sz="2000" dirty="0"/>
              <a:t>: </a:t>
            </a:r>
            <a:r>
              <a:rPr lang="en-US" sz="2000" dirty="0" smtClean="0"/>
              <a:t>Moreno </a:t>
            </a:r>
            <a:r>
              <a:rPr lang="en-US" sz="2000" dirty="0"/>
              <a:t>(2004), </a:t>
            </a:r>
            <a:r>
              <a:rPr lang="en-US" sz="2000" dirty="0" err="1"/>
              <a:t>Bos</a:t>
            </a:r>
            <a:r>
              <a:rPr lang="en-US" sz="2000" dirty="0"/>
              <a:t> (2001)</a:t>
            </a:r>
          </a:p>
          <a:p>
            <a:pPr lvl="1">
              <a:buFont typeface="Courier New" pitchFamily="49" charset="0"/>
              <a:buChar char="o"/>
            </a:pPr>
            <a:endParaRPr lang="en-US" sz="2000" dirty="0"/>
          </a:p>
          <a:p>
            <a:pPr marL="36576" indent="0">
              <a:buNone/>
            </a:pPr>
            <a:endParaRPr lang="en-US" sz="2000" dirty="0"/>
          </a:p>
          <a:p>
            <a:pPr marL="36576" indent="0">
              <a:buNone/>
            </a:pPr>
            <a:endParaRPr lang="en-US" sz="2000" dirty="0"/>
          </a:p>
          <a:p>
            <a:pPr marL="36576" indent="0">
              <a:buNone/>
            </a:pPr>
            <a:endParaRPr lang="en-US" sz="2000" dirty="0"/>
          </a:p>
          <a:p>
            <a:pPr lvl="1">
              <a:buFont typeface="Courier New" pitchFamily="49" charset="0"/>
              <a:buChar char="o"/>
            </a:pPr>
            <a:endParaRPr lang="en-US" sz="2000" dirty="0"/>
          </a:p>
          <a:p>
            <a:pPr marL="457200" lvl="1" indent="-225425">
              <a:buFont typeface="Courier New" pitchFamily="49" charset="0"/>
              <a:buChar char="o"/>
            </a:pPr>
            <a:endParaRPr lang="en-US" sz="1800" dirty="0"/>
          </a:p>
        </p:txBody>
      </p:sp>
      <p:sp>
        <p:nvSpPr>
          <p:cNvPr id="4" name="Slide Number Placeholder 3"/>
          <p:cNvSpPr>
            <a:spLocks noGrp="1"/>
          </p:cNvSpPr>
          <p:nvPr>
            <p:ph type="sldNum" sz="quarter" idx="12"/>
          </p:nvPr>
        </p:nvSpPr>
        <p:spPr/>
        <p:txBody>
          <a:bodyPr/>
          <a:lstStyle/>
          <a:p>
            <a:fld id="{77CD79D9-F536-B549-B9E3-B382F39F2C8F}" type="slidenum">
              <a:rPr lang="en-US" smtClean="0">
                <a:solidFill>
                  <a:prstClr val="white">
                    <a:lumMod val="75000"/>
                  </a:prstClr>
                </a:solidFill>
              </a:rPr>
              <a:pPr/>
              <a:t>32</a:t>
            </a:fld>
            <a:endParaRPr lang="en-US" dirty="0">
              <a:solidFill>
                <a:prstClr val="white">
                  <a:lumMod val="75000"/>
                </a:prst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8466" y="1600200"/>
            <a:ext cx="2408733" cy="1806550"/>
          </a:xfrm>
          <a:prstGeom prst="rect">
            <a:avLst/>
          </a:prstGeom>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3485850"/>
            <a:ext cx="3124200" cy="2799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5309419" y="5181600"/>
            <a:ext cx="2996381" cy="9144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7332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chorCtr="0">
            <a:noAutofit/>
          </a:bodyPr>
          <a:lstStyle/>
          <a:p>
            <a:r>
              <a:rPr lang="en-US" sz="4000" dirty="0"/>
              <a:t>Proposed Instructional Overlay </a:t>
            </a:r>
            <a:r>
              <a:rPr lang="en-US" sz="4000" dirty="0" smtClean="0"/>
              <a:t>Strategies </a:t>
            </a:r>
            <a:r>
              <a:rPr lang="en-US" sz="4000" dirty="0"/>
              <a:t>in </a:t>
            </a:r>
            <a:r>
              <a:rPr lang="en-US" sz="4000" dirty="0" smtClean="0"/>
              <a:t>Complex Games</a:t>
            </a:r>
            <a:endParaRPr lang="en-US" sz="4000" dirty="0"/>
          </a:p>
        </p:txBody>
      </p:sp>
      <p:sp>
        <p:nvSpPr>
          <p:cNvPr id="4" name="Slide Number Placeholder 3"/>
          <p:cNvSpPr>
            <a:spLocks noGrp="1"/>
          </p:cNvSpPr>
          <p:nvPr>
            <p:ph type="sldNum" sz="quarter" idx="12"/>
          </p:nvPr>
        </p:nvSpPr>
        <p:spPr/>
        <p:txBody>
          <a:bodyPr/>
          <a:lstStyle/>
          <a:p>
            <a:fld id="{77CD79D9-F536-B549-B9E3-B382F39F2C8F}" type="slidenum">
              <a:rPr lang="en-US" smtClean="0">
                <a:solidFill>
                  <a:prstClr val="white">
                    <a:lumMod val="75000"/>
                  </a:prstClr>
                </a:solidFill>
              </a:rPr>
              <a:pPr/>
              <a:t>33</a:t>
            </a:fld>
            <a:endParaRPr lang="en-US" dirty="0">
              <a:solidFill>
                <a:prstClr val="white">
                  <a:lumMod val="75000"/>
                </a:prstClr>
              </a:solidFill>
            </a:endParaRPr>
          </a:p>
        </p:txBody>
      </p:sp>
      <p:graphicFrame>
        <p:nvGraphicFramePr>
          <p:cNvPr id="5" name="Content Placeholder 3"/>
          <p:cNvGraphicFramePr>
            <a:graphicFrameLocks/>
          </p:cNvGraphicFramePr>
          <p:nvPr>
            <p:extLst>
              <p:ext uri="{D42A27DB-BD31-4B8C-83A1-F6EECF244321}">
                <p14:modId xmlns:p14="http://schemas.microsoft.com/office/powerpoint/2010/main" val="20592450"/>
              </p:ext>
            </p:extLst>
          </p:nvPr>
        </p:nvGraphicFramePr>
        <p:xfrm>
          <a:off x="457200" y="1676400"/>
          <a:ext cx="8458200" cy="4212263"/>
        </p:xfrm>
        <a:graphic>
          <a:graphicData uri="http://schemas.openxmlformats.org/drawingml/2006/table">
            <a:tbl>
              <a:tblPr firstRow="1" bandRow="1">
                <a:tableStyleId>{F2DE63D5-997A-4646-A377-4702673A728D}</a:tableStyleId>
              </a:tblPr>
              <a:tblGrid>
                <a:gridCol w="2133600"/>
                <a:gridCol w="2667000"/>
                <a:gridCol w="3657600"/>
              </a:tblGrid>
              <a:tr h="501946">
                <a:tc>
                  <a:txBody>
                    <a:bodyPr/>
                    <a:lstStyle/>
                    <a:p>
                      <a:r>
                        <a:rPr lang="en-US" dirty="0" smtClean="0"/>
                        <a:t>Timing</a:t>
                      </a:r>
                      <a:endParaRPr lang="en-US" dirty="0"/>
                    </a:p>
                  </a:txBody>
                  <a:tcPr/>
                </a:tc>
                <a:tc>
                  <a:txBody>
                    <a:bodyPr/>
                    <a:lstStyle/>
                    <a:p>
                      <a:r>
                        <a:rPr lang="en-US" dirty="0" smtClean="0"/>
                        <a:t>Sequence</a:t>
                      </a:r>
                      <a:endParaRPr lang="en-US" dirty="0"/>
                    </a:p>
                  </a:txBody>
                  <a:tcPr/>
                </a:tc>
                <a:tc>
                  <a:txBody>
                    <a:bodyPr/>
                    <a:lstStyle/>
                    <a:p>
                      <a:r>
                        <a:rPr lang="en-US" dirty="0" smtClean="0"/>
                        <a:t>Reasons </a:t>
                      </a:r>
                      <a:endParaRPr lang="en-US" dirty="0"/>
                    </a:p>
                  </a:txBody>
                  <a:tcPr/>
                </a:tc>
              </a:tr>
              <a:tr h="819106">
                <a:tc>
                  <a:txBody>
                    <a:bodyPr/>
                    <a:lstStyle/>
                    <a:p>
                      <a:r>
                        <a:rPr lang="en-US" dirty="0" smtClean="0"/>
                        <a:t>Before</a:t>
                      </a:r>
                      <a:r>
                        <a:rPr lang="en-US" baseline="0" dirty="0" smtClean="0"/>
                        <a:t> the game</a:t>
                      </a:r>
                      <a:endParaRPr lang="en-US" dirty="0"/>
                    </a:p>
                  </a:txBody>
                  <a:tcPr/>
                </a:tc>
                <a:tc>
                  <a:txBody>
                    <a:bodyPr/>
                    <a:lstStyle/>
                    <a:p>
                      <a:r>
                        <a:rPr lang="en-US" dirty="0" smtClean="0"/>
                        <a:t>Socratic Quiz</a:t>
                      </a:r>
                      <a:endParaRPr lang="en-US" dirty="0"/>
                    </a:p>
                  </a:txBody>
                  <a:tcPr/>
                </a:tc>
                <a:tc>
                  <a:txBody>
                    <a:bodyPr/>
                    <a:lstStyle/>
                    <a:p>
                      <a:r>
                        <a:rPr lang="en-US" dirty="0" smtClean="0"/>
                        <a:t>Schema building</a:t>
                      </a:r>
                      <a:endParaRPr lang="en-US" dirty="0"/>
                    </a:p>
                  </a:txBody>
                  <a:tcPr/>
                </a:tc>
              </a:tr>
              <a:tr h="8432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Before</a:t>
                      </a:r>
                      <a:r>
                        <a:rPr lang="en-US" baseline="0" dirty="0" smtClean="0"/>
                        <a:t> the game</a:t>
                      </a:r>
                      <a:endParaRPr lang="en-US" dirty="0" smtClean="0"/>
                    </a:p>
                  </a:txBody>
                  <a:tcPr/>
                </a:tc>
                <a:tc>
                  <a:txBody>
                    <a:bodyPr/>
                    <a:lstStyle/>
                    <a:p>
                      <a:r>
                        <a:rPr lang="en-US" dirty="0" smtClean="0"/>
                        <a:t>Game Modeling </a:t>
                      </a:r>
                      <a:endParaRPr lang="en-US" dirty="0"/>
                    </a:p>
                  </a:txBody>
                  <a:tcPr/>
                </a:tc>
                <a:tc>
                  <a:txBody>
                    <a:bodyPr/>
                    <a:lstStyle/>
                    <a:p>
                      <a:r>
                        <a:rPr lang="en-US" dirty="0" smtClean="0"/>
                        <a:t>Enactive/ </a:t>
                      </a:r>
                      <a:r>
                        <a:rPr lang="en-US" dirty="0" err="1" smtClean="0"/>
                        <a:t>Performative</a:t>
                      </a:r>
                      <a:r>
                        <a:rPr lang="en-US" baseline="0" dirty="0" smtClean="0"/>
                        <a:t> </a:t>
                      </a:r>
                      <a:r>
                        <a:rPr lang="en-US" dirty="0" smtClean="0"/>
                        <a:t>knowledge building</a:t>
                      </a:r>
                      <a:endParaRPr lang="en-US" dirty="0"/>
                    </a:p>
                  </a:txBody>
                  <a:tcPr/>
                </a:tc>
              </a:tr>
              <a:tr h="843270">
                <a:tc>
                  <a:txBody>
                    <a:bodyPr/>
                    <a:lstStyle/>
                    <a:p>
                      <a:r>
                        <a:rPr lang="en-US" baseline="0" dirty="0" smtClean="0"/>
                        <a:t>Provided along with game feedback</a:t>
                      </a:r>
                      <a:endParaRPr lang="en-US" dirty="0"/>
                    </a:p>
                  </a:txBody>
                  <a:tcPr/>
                </a:tc>
                <a:tc>
                  <a:txBody>
                    <a:bodyPr/>
                    <a:lstStyle/>
                    <a:p>
                      <a:r>
                        <a:rPr lang="en-US" dirty="0" smtClean="0"/>
                        <a:t>Instructional</a:t>
                      </a:r>
                      <a:r>
                        <a:rPr lang="en-US" baseline="0" dirty="0" smtClean="0"/>
                        <a:t> </a:t>
                      </a:r>
                      <a:r>
                        <a:rPr lang="en-US" dirty="0" smtClean="0"/>
                        <a:t>Feedback</a:t>
                      </a:r>
                      <a:endParaRPr lang="en-US" dirty="0"/>
                    </a:p>
                  </a:txBody>
                  <a:tcPr/>
                </a:tc>
                <a:tc>
                  <a:txBody>
                    <a:bodyPr/>
                    <a:lstStyle/>
                    <a:p>
                      <a:r>
                        <a:rPr lang="en-US" dirty="0" smtClean="0"/>
                        <a:t>Correction of bias</a:t>
                      </a:r>
                      <a:endParaRPr lang="en-US" dirty="0"/>
                    </a:p>
                  </a:txBody>
                  <a:tcPr/>
                </a:tc>
              </a:tr>
              <a:tr h="1204671">
                <a:tc>
                  <a:txBody>
                    <a:bodyPr/>
                    <a:lstStyle/>
                    <a:p>
                      <a:r>
                        <a:rPr lang="en-US" dirty="0" smtClean="0"/>
                        <a:t>Always appear in the game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Sub-</a:t>
                      </a:r>
                      <a:r>
                        <a:rPr lang="en-US" dirty="0" err="1" smtClean="0"/>
                        <a:t>goaling</a:t>
                      </a:r>
                      <a:endParaRPr lang="en-US" dirty="0" smtClean="0"/>
                    </a:p>
                  </a:txBody>
                  <a:tcPr/>
                </a:tc>
                <a:tc>
                  <a:txBody>
                    <a:bodyPr/>
                    <a:lstStyle/>
                    <a:p>
                      <a:r>
                        <a:rPr lang="en-US" dirty="0" smtClean="0"/>
                        <a:t>Prevent random strategies</a:t>
                      </a:r>
                      <a:endParaRPr lang="en-US" dirty="0"/>
                    </a:p>
                  </a:txBody>
                  <a:tcPr/>
                </a:tc>
              </a:tr>
            </a:tbl>
          </a:graphicData>
        </a:graphic>
      </p:graphicFrame>
    </p:spTree>
    <p:extLst>
      <p:ext uri="{BB962C8B-B14F-4D97-AF65-F5344CB8AC3E}">
        <p14:creationId xmlns:p14="http://schemas.microsoft.com/office/powerpoint/2010/main" val="3643887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7CD79D9-F536-B549-B9E3-B382F39F2C8F}" type="slidenum">
              <a:rPr lang="en-US" smtClean="0">
                <a:solidFill>
                  <a:prstClr val="white">
                    <a:lumMod val="75000"/>
                  </a:prstClr>
                </a:solidFill>
              </a:rPr>
              <a:pPr/>
              <a:t>34</a:t>
            </a:fld>
            <a:endParaRPr lang="en-US" dirty="0">
              <a:solidFill>
                <a:prstClr val="white">
                  <a:lumMod val="75000"/>
                </a:prstClr>
              </a:solidFill>
            </a:endParaRPr>
          </a:p>
        </p:txBody>
      </p:sp>
      <p:graphicFrame>
        <p:nvGraphicFramePr>
          <p:cNvPr id="6" name="Content Placeholder 3"/>
          <p:cNvGraphicFramePr>
            <a:graphicFrameLocks/>
          </p:cNvGraphicFramePr>
          <p:nvPr>
            <p:extLst>
              <p:ext uri="{D42A27DB-BD31-4B8C-83A1-F6EECF244321}">
                <p14:modId xmlns:p14="http://schemas.microsoft.com/office/powerpoint/2010/main" val="2377459494"/>
              </p:ext>
            </p:extLst>
          </p:nvPr>
        </p:nvGraphicFramePr>
        <p:xfrm>
          <a:off x="304800" y="1669180"/>
          <a:ext cx="8382000" cy="4186990"/>
        </p:xfrm>
        <a:graphic>
          <a:graphicData uri="http://schemas.openxmlformats.org/drawingml/2006/table">
            <a:tbl>
              <a:tblPr firstRow="1" bandRow="1">
                <a:tableStyleId>{F2DE63D5-997A-4646-A377-4702673A728D}</a:tableStyleId>
              </a:tblPr>
              <a:tblGrid>
                <a:gridCol w="2200611"/>
                <a:gridCol w="2599989"/>
                <a:gridCol w="3581400"/>
              </a:tblGrid>
              <a:tr h="621738">
                <a:tc>
                  <a:txBody>
                    <a:bodyPr/>
                    <a:lstStyle/>
                    <a:p>
                      <a:pPr marL="0" algn="l" defTabSz="914400" rtl="0" eaLnBrk="1" latinLnBrk="0" hangingPunct="1"/>
                      <a:r>
                        <a:rPr lang="en-US" sz="1800" kern="1200" dirty="0" smtClean="0"/>
                        <a:t>Comparison</a:t>
                      </a:r>
                      <a:endParaRPr lang="en-US" sz="1800" kern="1200" dirty="0">
                        <a:solidFill>
                          <a:schemeClr val="dk1"/>
                        </a:solidFill>
                        <a:latin typeface="+mn-lt"/>
                        <a:ea typeface="+mn-ea"/>
                        <a:cs typeface="+mn-cs"/>
                      </a:endParaRPr>
                    </a:p>
                  </a:txBody>
                  <a:tcPr/>
                </a:tc>
                <a:tc>
                  <a:txBody>
                    <a:bodyPr/>
                    <a:lstStyle/>
                    <a:p>
                      <a:pPr marL="0" algn="l" defTabSz="914400" rtl="0" eaLnBrk="1" latinLnBrk="0" hangingPunct="1"/>
                      <a:r>
                        <a:rPr lang="en-US" sz="1800" kern="1200" dirty="0" smtClean="0"/>
                        <a:t>Interventions</a:t>
                      </a:r>
                      <a:endParaRPr lang="en-US" sz="1800" kern="1200" dirty="0">
                        <a:solidFill>
                          <a:schemeClr val="dk1"/>
                        </a:solidFill>
                        <a:latin typeface="+mn-lt"/>
                        <a:ea typeface="+mn-ea"/>
                        <a:cs typeface="+mn-cs"/>
                      </a:endParaRPr>
                    </a:p>
                  </a:txBody>
                  <a:tcPr/>
                </a:tc>
                <a:tc>
                  <a:txBody>
                    <a:bodyPr/>
                    <a:lstStyle/>
                    <a:p>
                      <a:pPr marL="0" algn="l" defTabSz="914400" rtl="0" eaLnBrk="1" latinLnBrk="0" hangingPunct="1"/>
                      <a:r>
                        <a:rPr lang="en-US" sz="1800" kern="1200" dirty="0" smtClean="0"/>
                        <a:t>Dependent Variables</a:t>
                      </a:r>
                      <a:endParaRPr lang="en-US" sz="1800" kern="1200" dirty="0">
                        <a:solidFill>
                          <a:schemeClr val="dk1"/>
                        </a:solidFill>
                        <a:latin typeface="+mn-lt"/>
                        <a:ea typeface="+mn-ea"/>
                        <a:cs typeface="+mn-cs"/>
                      </a:endParaRPr>
                    </a:p>
                  </a:txBody>
                  <a:tcPr/>
                </a:tc>
              </a:tr>
              <a:tr h="621738">
                <a:tc rowSpan="5">
                  <a:txBody>
                    <a:bodyPr/>
                    <a:lstStyle/>
                    <a:p>
                      <a:pPr marL="0" algn="l" defTabSz="914400" rtl="0" eaLnBrk="1" latinLnBrk="0" hangingPunct="1"/>
                      <a:r>
                        <a:rPr lang="en-US" sz="1800" kern="1200" dirty="0" smtClean="0"/>
                        <a:t>Treatment group</a:t>
                      </a:r>
                      <a:endParaRPr lang="en-US" sz="1800" kern="1200" dirty="0">
                        <a:solidFill>
                          <a:schemeClr val="dk1"/>
                        </a:solidFill>
                        <a:latin typeface="+mn-lt"/>
                        <a:ea typeface="+mn-ea"/>
                        <a:cs typeface="+mn-cs"/>
                      </a:endParaRPr>
                    </a:p>
                  </a:txBody>
                  <a:tcPr/>
                </a:tc>
                <a:tc>
                  <a:txBody>
                    <a:bodyPr/>
                    <a:lstStyle/>
                    <a:p>
                      <a:pPr marL="0" algn="l" defTabSz="914400" rtl="0" eaLnBrk="1" latinLnBrk="0" hangingPunct="1"/>
                      <a:r>
                        <a:rPr lang="en-US" sz="1800" kern="1200" dirty="0" smtClean="0"/>
                        <a:t>Socratic Quiz</a:t>
                      </a:r>
                      <a:endParaRPr lang="en-US" sz="1800" kern="1200" dirty="0">
                        <a:solidFill>
                          <a:schemeClr val="dk1"/>
                        </a:solidFill>
                        <a:latin typeface="+mn-lt"/>
                        <a:ea typeface="+mn-ea"/>
                        <a:cs typeface="+mn-cs"/>
                      </a:endParaRPr>
                    </a:p>
                  </a:txBody>
                  <a:tcPr/>
                </a:tc>
                <a:tc rowSpan="3">
                  <a:txBody>
                    <a:bodyPr/>
                    <a:lstStyle/>
                    <a:p>
                      <a:pPr marL="0" algn="l" defTabSz="914400" rtl="0" eaLnBrk="1" latinLnBrk="0" hangingPunct="1"/>
                      <a:r>
                        <a:rPr lang="en-US" sz="1800" kern="1200" dirty="0" smtClean="0"/>
                        <a:t>Game Score</a:t>
                      </a:r>
                      <a:endParaRPr lang="en-US" sz="1800" kern="1200" dirty="0">
                        <a:solidFill>
                          <a:schemeClr val="dk1"/>
                        </a:solidFill>
                        <a:latin typeface="+mn-lt"/>
                        <a:ea typeface="+mn-ea"/>
                        <a:cs typeface="+mn-cs"/>
                      </a:endParaRPr>
                    </a:p>
                  </a:txBody>
                  <a:tcPr/>
                </a:tc>
              </a:tr>
              <a:tr h="621738">
                <a:tc vMerge="1">
                  <a:txBody>
                    <a:bodyPr/>
                    <a:lstStyle/>
                    <a:p>
                      <a:endParaRPr lang="en-US" dirty="0"/>
                    </a:p>
                  </a:txBody>
                  <a:tcPr/>
                </a:tc>
                <a:tc>
                  <a:txBody>
                    <a:bodyPr/>
                    <a:lstStyle/>
                    <a:p>
                      <a:pPr marL="0" algn="l" defTabSz="914400" rtl="0" eaLnBrk="1" latinLnBrk="0" hangingPunct="1"/>
                      <a:r>
                        <a:rPr lang="en-US" sz="1800" kern="1200" dirty="0" smtClean="0"/>
                        <a:t>Game Modeling </a:t>
                      </a:r>
                      <a:endParaRPr lang="en-US" sz="1800" kern="1200" dirty="0">
                        <a:solidFill>
                          <a:schemeClr val="dk1"/>
                        </a:solidFill>
                        <a:latin typeface="+mn-lt"/>
                        <a:ea typeface="+mn-ea"/>
                        <a:cs typeface="+mn-cs"/>
                      </a:endParaRPr>
                    </a:p>
                  </a:txBody>
                  <a:tcPr/>
                </a:tc>
                <a:tc vMerge="1">
                  <a:txBody>
                    <a:bodyPr/>
                    <a:lstStyle/>
                    <a:p>
                      <a:endParaRPr lang="en-US" dirty="0"/>
                    </a:p>
                  </a:txBody>
                  <a:tcPr/>
                </a:tc>
              </a:tr>
              <a:tr h="207824">
                <a:tc vMerge="1">
                  <a:txBody>
                    <a:bodyPr/>
                    <a:lstStyle/>
                    <a:p>
                      <a:endParaRPr lang="en-US" dirty="0"/>
                    </a:p>
                  </a:txBody>
                  <a:tcPr/>
                </a:tc>
                <a:tc rowSpan="2">
                  <a:txBody>
                    <a:bodyPr/>
                    <a:lstStyle/>
                    <a:p>
                      <a:pPr marL="0" algn="l" defTabSz="914400" rtl="0" eaLnBrk="1" latinLnBrk="0" hangingPunct="1"/>
                      <a:r>
                        <a:rPr lang="en-US" sz="1800" kern="1200" dirty="0" smtClean="0"/>
                        <a:t>Instructional Feedback</a:t>
                      </a:r>
                      <a:endParaRPr lang="en-US" sz="1800" kern="1200" dirty="0">
                        <a:solidFill>
                          <a:schemeClr val="dk1"/>
                        </a:solidFill>
                        <a:latin typeface="+mn-lt"/>
                        <a:ea typeface="+mn-ea"/>
                        <a:cs typeface="+mn-cs"/>
                      </a:endParaRPr>
                    </a:p>
                  </a:txBody>
                  <a:tcPr/>
                </a:tc>
                <a:tc vMerge="1">
                  <a:txBody>
                    <a:bodyPr/>
                    <a:lstStyle/>
                    <a:p>
                      <a:endParaRPr lang="en-US" dirty="0"/>
                    </a:p>
                  </a:txBody>
                  <a:tcPr/>
                </a:tc>
              </a:tr>
              <a:tr h="432256">
                <a:tc vMerge="1">
                  <a:txBody>
                    <a:bodyPr/>
                    <a:lstStyle/>
                    <a:p>
                      <a:endParaRPr lang="en-US"/>
                    </a:p>
                  </a:txBody>
                  <a:tcPr/>
                </a:tc>
                <a:tc vMerge="1">
                  <a:txBody>
                    <a:bodyPr/>
                    <a:lstStyle/>
                    <a:p>
                      <a:endParaRPr lang="en-US"/>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t>Game</a:t>
                      </a:r>
                      <a:r>
                        <a:rPr lang="en-US" sz="1800" kern="1200" baseline="0" dirty="0" smtClean="0"/>
                        <a:t> Theory Learning Test</a:t>
                      </a:r>
                      <a:endParaRPr lang="en-US" sz="1800" kern="1200" dirty="0" smtClean="0"/>
                    </a:p>
                    <a:p>
                      <a:pPr marL="0" algn="l" defTabSz="914400" rtl="0" eaLnBrk="1" latinLnBrk="0" hangingPunct="1"/>
                      <a:endParaRPr lang="en-US" sz="1800" kern="1200" dirty="0">
                        <a:solidFill>
                          <a:schemeClr val="dk1"/>
                        </a:solidFill>
                        <a:latin typeface="+mn-lt"/>
                        <a:ea typeface="+mn-ea"/>
                        <a:cs typeface="+mn-cs"/>
                      </a:endParaRPr>
                    </a:p>
                  </a:txBody>
                  <a:tcPr/>
                </a:tc>
              </a:tr>
              <a:tr h="508216">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t>Sub-</a:t>
                      </a:r>
                      <a:r>
                        <a:rPr lang="en-US" sz="1800" kern="1200" dirty="0" err="1" smtClean="0"/>
                        <a:t>goaling</a:t>
                      </a:r>
                      <a:endParaRPr lang="en-US" sz="1800" kern="1200" dirty="0" smtClean="0">
                        <a:solidFill>
                          <a:schemeClr val="dk1"/>
                        </a:solidFill>
                        <a:latin typeface="+mn-lt"/>
                        <a:ea typeface="+mn-ea"/>
                        <a:cs typeface="+mn-cs"/>
                      </a:endParaRPr>
                    </a:p>
                  </a:txBody>
                  <a:tcPr/>
                </a:tc>
                <a:tc vMerge="1">
                  <a:txBody>
                    <a:bodyPr/>
                    <a:lstStyle/>
                    <a:p>
                      <a:endParaRPr lang="en-US" dirty="0"/>
                    </a:p>
                  </a:txBody>
                  <a:tcPr/>
                </a:tc>
              </a:tr>
              <a:tr h="0">
                <a:tc rowSpan="3">
                  <a:txBody>
                    <a:bodyPr/>
                    <a:lstStyle/>
                    <a:p>
                      <a:pPr marL="0" algn="l" defTabSz="914400" rtl="0" eaLnBrk="1" latinLnBrk="0" hangingPunct="1"/>
                      <a:r>
                        <a:rPr lang="en-US" sz="1800" kern="1200" dirty="0" smtClean="0"/>
                        <a:t>Control Group</a:t>
                      </a:r>
                      <a:endParaRPr lang="en-US" sz="1800" kern="1200" dirty="0">
                        <a:solidFill>
                          <a:schemeClr val="dk1"/>
                        </a:solidFill>
                        <a:latin typeface="+mn-lt"/>
                        <a:ea typeface="+mn-ea"/>
                        <a:cs typeface="+mn-cs"/>
                      </a:endParaRP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t>Game Modeling</a:t>
                      </a:r>
                      <a:endParaRPr lang="en-US" sz="1800" kern="1200" dirty="0" smtClean="0">
                        <a:solidFill>
                          <a:schemeClr val="dk1"/>
                        </a:solidFill>
                        <a:latin typeface="+mn-lt"/>
                        <a:ea typeface="+mn-ea"/>
                        <a:cs typeface="+mn-cs"/>
                      </a:endParaRPr>
                    </a:p>
                  </a:txBody>
                  <a:tcPr/>
                </a:tc>
                <a:tc vMerge="1">
                  <a:txBody>
                    <a:bodyPr/>
                    <a:lstStyle/>
                    <a:p>
                      <a:endParaRPr lang="en-US"/>
                    </a:p>
                  </a:txBody>
                  <a:tcPr/>
                </a:tc>
              </a:tr>
              <a:tr h="462280">
                <a:tc vMerge="1">
                  <a:txBody>
                    <a:bodyPr/>
                    <a:lstStyle/>
                    <a:p>
                      <a:endParaRPr lang="en-US"/>
                    </a:p>
                  </a:txBody>
                  <a:tcPr/>
                </a:tc>
                <a:tc vMerge="1">
                  <a:txBody>
                    <a:bodyPr/>
                    <a:lstStyle/>
                    <a:p>
                      <a:endParaRPr lang="en-US"/>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t>Game Perception</a:t>
                      </a:r>
                      <a:r>
                        <a:rPr lang="en-US" sz="1800" kern="1200" baseline="0" dirty="0" smtClean="0"/>
                        <a:t> Survey</a:t>
                      </a:r>
                      <a:endParaRPr lang="en-US" sz="1800" kern="1200" dirty="0">
                        <a:solidFill>
                          <a:schemeClr val="dk1"/>
                        </a:solidFill>
                        <a:latin typeface="+mn-lt"/>
                        <a:ea typeface="+mn-ea"/>
                        <a:cs typeface="+mn-cs"/>
                      </a:endParaRPr>
                    </a:p>
                  </a:txBody>
                  <a:tcPr/>
                </a:tc>
              </a:tr>
              <a:tr h="422710">
                <a:tc v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t>Repeated game play (twice)</a:t>
                      </a:r>
                      <a:endParaRPr lang="en-US" sz="1800" kern="1200" dirty="0" smtClean="0">
                        <a:solidFill>
                          <a:schemeClr val="dk1"/>
                        </a:solidFill>
                        <a:latin typeface="+mn-lt"/>
                        <a:ea typeface="+mn-ea"/>
                        <a:cs typeface="+mn-cs"/>
                      </a:endParaRPr>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lnL w="12700" cap="flat" cmpd="sng" algn="ctr">
                      <a:solidFill>
                        <a:schemeClr val="tx1"/>
                      </a:solidFill>
                      <a:prstDash val="solid"/>
                      <a:round/>
                      <a:headEnd type="none" w="med" len="med"/>
                      <a:tailEnd type="none" w="med" len="med"/>
                    </a:lnL>
                  </a:tcPr>
                </a:tc>
              </a:tr>
            </a:tbl>
          </a:graphicData>
        </a:graphic>
      </p:graphicFrame>
      <p:sp>
        <p:nvSpPr>
          <p:cNvPr id="8" name="Title 1"/>
          <p:cNvSpPr>
            <a:spLocks noGrp="1"/>
          </p:cNvSpPr>
          <p:nvPr>
            <p:ph type="title"/>
          </p:nvPr>
        </p:nvSpPr>
        <p:spPr>
          <a:xfrm>
            <a:off x="457200" y="533400"/>
            <a:ext cx="7848600" cy="838200"/>
          </a:xfrm>
        </p:spPr>
        <p:txBody>
          <a:bodyPr vert="horz" lIns="91440" tIns="45720" rIns="91440" bIns="45720" rtlCol="0" anchor="b" anchorCtr="0">
            <a:noAutofit/>
          </a:bodyPr>
          <a:lstStyle/>
          <a:p>
            <a:r>
              <a:rPr lang="en-US" sz="4000" dirty="0"/>
              <a:t>Evaluation of Instructional </a:t>
            </a:r>
            <a:r>
              <a:rPr lang="en-US" sz="4000" dirty="0" smtClean="0"/>
              <a:t>Overlay in game-based learning</a:t>
            </a:r>
            <a:endParaRPr lang="en-US" sz="4000" dirty="0"/>
          </a:p>
        </p:txBody>
      </p:sp>
    </p:spTree>
    <p:extLst>
      <p:ext uri="{BB962C8B-B14F-4D97-AF65-F5344CB8AC3E}">
        <p14:creationId xmlns:p14="http://schemas.microsoft.com/office/powerpoint/2010/main" val="2940330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noAutofit/>
          </a:bodyPr>
          <a:lstStyle/>
          <a:p>
            <a:pPr marL="0" indent="0">
              <a:spcBef>
                <a:spcPts val="0"/>
              </a:spcBef>
            </a:pPr>
            <a:r>
              <a:rPr lang="en-US" sz="3600" dirty="0" smtClean="0"/>
              <a:t>Rod’s Agricultural </a:t>
            </a:r>
            <a:r>
              <a:rPr lang="en-US" sz="3600" dirty="0" smtClean="0"/>
              <a:t>Version for</a:t>
            </a:r>
            <a:br>
              <a:rPr lang="en-US" sz="3600" dirty="0" smtClean="0"/>
            </a:br>
            <a:r>
              <a:rPr lang="en-US" sz="3600" dirty="0" smtClean="0"/>
              <a:t> </a:t>
            </a:r>
            <a:r>
              <a:rPr lang="en-US" sz="3600" dirty="0"/>
              <a:t>Prof. </a:t>
            </a:r>
            <a:r>
              <a:rPr lang="en-US" sz="3600" dirty="0" smtClean="0"/>
              <a:t>Bill Weeks at Oklahoma State Univ. </a:t>
            </a:r>
            <a:endParaRPr lang="en-US" sz="3600" dirty="0"/>
          </a:p>
        </p:txBody>
      </p:sp>
      <p:sp>
        <p:nvSpPr>
          <p:cNvPr id="5" name="Content Placeholder 4"/>
          <p:cNvSpPr>
            <a:spLocks noGrp="1"/>
          </p:cNvSpPr>
          <p:nvPr>
            <p:ph sz="half" idx="1"/>
          </p:nvPr>
        </p:nvSpPr>
        <p:spPr>
          <a:xfrm>
            <a:off x="152400" y="1524000"/>
            <a:ext cx="4419599" cy="2209800"/>
          </a:xfrm>
        </p:spPr>
        <p:txBody>
          <a:bodyPr>
            <a:noAutofit/>
          </a:bodyPr>
          <a:lstStyle/>
          <a:p>
            <a:pPr marL="0" indent="0">
              <a:spcBef>
                <a:spcPts val="0"/>
              </a:spcBef>
              <a:buNone/>
            </a:pPr>
            <a:r>
              <a:rPr lang="en-US" sz="1600" b="1" dirty="0" smtClean="0">
                <a:solidFill>
                  <a:schemeClr val="accent2">
                    <a:lumMod val="60000"/>
                    <a:lumOff val="40000"/>
                  </a:schemeClr>
                </a:solidFill>
              </a:rPr>
              <a:t>Client/Collaborator</a:t>
            </a:r>
          </a:p>
          <a:p>
            <a:pPr marL="0" indent="0">
              <a:spcBef>
                <a:spcPts val="0"/>
              </a:spcBef>
              <a:buNone/>
            </a:pPr>
            <a:r>
              <a:rPr lang="en-US" sz="1600" dirty="0" smtClean="0"/>
              <a:t>Dr. William Weeks, Oklahoma State University</a:t>
            </a:r>
          </a:p>
          <a:p>
            <a:pPr marL="0" indent="0">
              <a:spcBef>
                <a:spcPts val="0"/>
              </a:spcBef>
              <a:buNone/>
            </a:pPr>
            <a:endParaRPr lang="en-US" sz="600" b="1" dirty="0" smtClean="0">
              <a:solidFill>
                <a:schemeClr val="accent2">
                  <a:lumMod val="60000"/>
                  <a:lumOff val="40000"/>
                </a:schemeClr>
              </a:solidFill>
            </a:endParaRPr>
          </a:p>
          <a:p>
            <a:pPr marL="0" indent="0">
              <a:spcBef>
                <a:spcPts val="0"/>
              </a:spcBef>
              <a:buNone/>
            </a:pPr>
            <a:r>
              <a:rPr lang="en-US" sz="1600" b="1" dirty="0" smtClean="0">
                <a:solidFill>
                  <a:schemeClr val="accent2">
                    <a:lumMod val="60000"/>
                    <a:lumOff val="40000"/>
                  </a:schemeClr>
                </a:solidFill>
              </a:rPr>
              <a:t>Goals</a:t>
            </a:r>
            <a:endParaRPr lang="en-US" sz="1600" b="1" dirty="0">
              <a:solidFill>
                <a:schemeClr val="accent2">
                  <a:lumMod val="60000"/>
                  <a:lumOff val="40000"/>
                </a:schemeClr>
              </a:solidFill>
            </a:endParaRPr>
          </a:p>
          <a:p>
            <a:pPr marL="285750" indent="-285750">
              <a:spcBef>
                <a:spcPts val="0"/>
              </a:spcBef>
            </a:pPr>
            <a:r>
              <a:rPr lang="en-US" sz="1600" dirty="0" smtClean="0"/>
              <a:t>To create a new scenario for the DSG that is more relevant to Dr. Weeks’ students</a:t>
            </a:r>
          </a:p>
          <a:p>
            <a:pPr marL="285750" indent="-285750">
              <a:spcBef>
                <a:spcPts val="0"/>
              </a:spcBef>
            </a:pPr>
            <a:r>
              <a:rPr lang="en-US" sz="1600" dirty="0" smtClean="0"/>
              <a:t>To test our implementation of MVC, which is intended to separate content from game engine</a:t>
            </a:r>
          </a:p>
        </p:txBody>
      </p:sp>
      <p:sp>
        <p:nvSpPr>
          <p:cNvPr id="4" name="Slide Number Placeholder 3"/>
          <p:cNvSpPr>
            <a:spLocks noGrp="1"/>
          </p:cNvSpPr>
          <p:nvPr>
            <p:ph type="sldNum" sz="quarter" idx="12"/>
          </p:nvPr>
        </p:nvSpPr>
        <p:spPr/>
        <p:txBody>
          <a:bodyPr/>
          <a:lstStyle/>
          <a:p>
            <a:fld id="{77CD79D9-F536-B549-B9E3-B382F39F2C8F}" type="slidenum">
              <a:rPr lang="en-US" smtClean="0"/>
              <a:pPr/>
              <a:t>35</a:t>
            </a:fld>
            <a:endParaRPr lang="en-US" dirty="0"/>
          </a:p>
        </p:txBody>
      </p:sp>
      <p:pic>
        <p:nvPicPr>
          <p:cNvPr id="7"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33484" y="1676400"/>
            <a:ext cx="2401319" cy="2198336"/>
          </a:xfrm>
        </p:spPr>
      </p:pic>
      <p:graphicFrame>
        <p:nvGraphicFramePr>
          <p:cNvPr id="6" name="Table 5"/>
          <p:cNvGraphicFramePr>
            <a:graphicFrameLocks noGrp="1"/>
          </p:cNvGraphicFramePr>
          <p:nvPr>
            <p:extLst>
              <p:ext uri="{D42A27DB-BD31-4B8C-83A1-F6EECF244321}">
                <p14:modId xmlns:p14="http://schemas.microsoft.com/office/powerpoint/2010/main" val="545977014"/>
              </p:ext>
            </p:extLst>
          </p:nvPr>
        </p:nvGraphicFramePr>
        <p:xfrm>
          <a:off x="228600" y="3718560"/>
          <a:ext cx="4343399" cy="1844039"/>
        </p:xfrm>
        <a:graphic>
          <a:graphicData uri="http://schemas.openxmlformats.org/drawingml/2006/table">
            <a:tbl>
              <a:tblPr firstRow="1" bandRow="1">
                <a:tableStyleId>{9DCAF9ED-07DC-4A11-8D7F-57B35C25682E}</a:tableStyleId>
              </a:tblPr>
              <a:tblGrid>
                <a:gridCol w="1066800"/>
                <a:gridCol w="1600200"/>
                <a:gridCol w="1676399"/>
              </a:tblGrid>
              <a:tr h="370840">
                <a:tc>
                  <a:txBody>
                    <a:bodyPr/>
                    <a:lstStyle/>
                    <a:p>
                      <a:r>
                        <a:rPr lang="en-US" sz="1400" dirty="0" smtClean="0"/>
                        <a:t>Changes</a:t>
                      </a:r>
                      <a:endParaRPr lang="en-US" sz="1400" dirty="0"/>
                    </a:p>
                  </a:txBody>
                  <a:tcPr/>
                </a:tc>
                <a:tc>
                  <a:txBody>
                    <a:bodyPr/>
                    <a:lstStyle/>
                    <a:p>
                      <a:r>
                        <a:rPr lang="en-US" sz="1400" dirty="0" smtClean="0"/>
                        <a:t>Original version</a:t>
                      </a:r>
                      <a:endParaRPr lang="en-US" sz="1400" dirty="0"/>
                    </a:p>
                  </a:txBody>
                  <a:tcPr/>
                </a:tc>
                <a:tc>
                  <a:txBody>
                    <a:bodyPr/>
                    <a:lstStyle/>
                    <a:p>
                      <a:r>
                        <a:rPr lang="en-US" sz="1400" dirty="0" smtClean="0"/>
                        <a:t>New version</a:t>
                      </a:r>
                      <a:endParaRPr lang="en-US" sz="1400" dirty="0"/>
                    </a:p>
                  </a:txBody>
                  <a:tcPr/>
                </a:tc>
              </a:tr>
              <a:tr h="370840">
                <a:tc>
                  <a:txBody>
                    <a:bodyPr/>
                    <a:lstStyle/>
                    <a:p>
                      <a:r>
                        <a:rPr lang="en-US" sz="1400" dirty="0" smtClean="0"/>
                        <a:t>Setting</a:t>
                      </a:r>
                      <a:endParaRPr lang="en-US" sz="1400" dirty="0"/>
                    </a:p>
                  </a:txBody>
                  <a:tcPr/>
                </a:tc>
                <a:tc>
                  <a:txBody>
                    <a:bodyPr/>
                    <a:lstStyle/>
                    <a:p>
                      <a:r>
                        <a:rPr lang="en-US" sz="1400" dirty="0" smtClean="0"/>
                        <a:t>James Whitcomb Riley Junior High School</a:t>
                      </a:r>
                      <a:endParaRPr lang="en-US" sz="1400" dirty="0"/>
                    </a:p>
                  </a:txBody>
                  <a:tcPr/>
                </a:tc>
                <a:tc>
                  <a:txBody>
                    <a:bodyPr/>
                    <a:lstStyle/>
                    <a:p>
                      <a:r>
                        <a:rPr lang="en-US" sz="1400" dirty="0" smtClean="0"/>
                        <a:t>Stillwater Farmers’ Market Association</a:t>
                      </a:r>
                      <a:endParaRPr lang="en-US" sz="1400" dirty="0"/>
                    </a:p>
                  </a:txBody>
                  <a:tcPr/>
                </a:tc>
              </a:tr>
              <a:tr h="370840">
                <a:tc>
                  <a:txBody>
                    <a:bodyPr/>
                    <a:lstStyle/>
                    <a:p>
                      <a:r>
                        <a:rPr lang="en-US" sz="1400" dirty="0" smtClean="0"/>
                        <a:t>Innovation</a:t>
                      </a:r>
                      <a:endParaRPr lang="en-US" sz="1400" dirty="0"/>
                    </a:p>
                  </a:txBody>
                  <a:tcPr/>
                </a:tc>
                <a:tc>
                  <a:txBody>
                    <a:bodyPr/>
                    <a:lstStyle/>
                    <a:p>
                      <a:r>
                        <a:rPr lang="en-US" sz="1400" dirty="0" smtClean="0"/>
                        <a:t>Peer tutoring</a:t>
                      </a:r>
                      <a:endParaRPr lang="en-US" sz="1400" dirty="0"/>
                    </a:p>
                  </a:txBody>
                  <a:tcPr/>
                </a:tc>
                <a:tc>
                  <a:txBody>
                    <a:bodyPr/>
                    <a:lstStyle/>
                    <a:p>
                      <a:r>
                        <a:rPr lang="en-US" sz="1400" dirty="0" smtClean="0"/>
                        <a:t>Organic practice</a:t>
                      </a:r>
                      <a:endParaRPr lang="en-US" sz="1400" dirty="0"/>
                    </a:p>
                  </a:txBody>
                  <a:tcPr/>
                </a:tc>
              </a:tr>
              <a:tr h="370840">
                <a:tc>
                  <a:txBody>
                    <a:bodyPr/>
                    <a:lstStyle/>
                    <a:p>
                      <a:r>
                        <a:rPr lang="en-US" sz="1400" dirty="0" smtClean="0"/>
                        <a:t>NPCs</a:t>
                      </a:r>
                      <a:endParaRPr lang="en-US" sz="1400" dirty="0"/>
                    </a:p>
                  </a:txBody>
                  <a:tcPr/>
                </a:tc>
                <a:tc>
                  <a:txBody>
                    <a:bodyPr/>
                    <a:lstStyle/>
                    <a:p>
                      <a:r>
                        <a:rPr lang="en-US" sz="1400" dirty="0" smtClean="0"/>
                        <a:t>Faculty and staff</a:t>
                      </a:r>
                      <a:endParaRPr lang="en-US" sz="1400" dirty="0"/>
                    </a:p>
                  </a:txBody>
                  <a:tcPr/>
                </a:tc>
                <a:tc>
                  <a:txBody>
                    <a:bodyPr/>
                    <a:lstStyle/>
                    <a:p>
                      <a:r>
                        <a:rPr lang="en-US" sz="1400" dirty="0" smtClean="0"/>
                        <a:t>Local farmers</a:t>
                      </a:r>
                      <a:endParaRPr lang="en-US" sz="1400" dirty="0"/>
                    </a:p>
                  </a:txBody>
                  <a:tcPr/>
                </a:tc>
              </a:tr>
            </a:tbl>
          </a:graphicData>
        </a:graphic>
      </p:graphicFrame>
      <p:sp>
        <p:nvSpPr>
          <p:cNvPr id="8" name="TextBox 7"/>
          <p:cNvSpPr txBox="1"/>
          <p:nvPr/>
        </p:nvSpPr>
        <p:spPr>
          <a:xfrm>
            <a:off x="4953000" y="3886200"/>
            <a:ext cx="3962400" cy="1815882"/>
          </a:xfrm>
          <a:prstGeom prst="rect">
            <a:avLst/>
          </a:prstGeom>
          <a:noFill/>
        </p:spPr>
        <p:txBody>
          <a:bodyPr wrap="square" rtlCol="0">
            <a:spAutoFit/>
          </a:bodyPr>
          <a:lstStyle/>
          <a:p>
            <a:r>
              <a:rPr lang="en-US" sz="1600" dirty="0" smtClean="0"/>
              <a:t>Most changes were textual:</a:t>
            </a:r>
          </a:p>
          <a:p>
            <a:pPr marL="285750" indent="-285750">
              <a:buClr>
                <a:schemeClr val="accent1"/>
              </a:buClr>
              <a:buSzPct val="80000"/>
              <a:buFont typeface="Wingdings 2"/>
              <a:buChar char=""/>
            </a:pPr>
            <a:r>
              <a:rPr lang="en-US" sz="1600" dirty="0"/>
              <a:t>New descriptions of setting and innovation</a:t>
            </a:r>
          </a:p>
          <a:p>
            <a:pPr marL="285750" indent="-285750">
              <a:buClr>
                <a:schemeClr val="accent1"/>
              </a:buClr>
              <a:buSzPct val="80000"/>
              <a:buFont typeface="Wingdings 2"/>
              <a:buChar char=""/>
            </a:pPr>
            <a:r>
              <a:rPr lang="en-US" sz="1600" dirty="0"/>
              <a:t>New descriptions of non-player characters (NPCs)</a:t>
            </a:r>
          </a:p>
          <a:p>
            <a:pPr marL="285750" indent="-285750">
              <a:buClr>
                <a:schemeClr val="accent1"/>
              </a:buClr>
              <a:buSzPct val="80000"/>
              <a:buFont typeface="Wingdings 2"/>
              <a:buChar char=""/>
            </a:pPr>
            <a:r>
              <a:rPr lang="en-US" sz="1600" dirty="0"/>
              <a:t>Revised descriptions of some activities</a:t>
            </a:r>
          </a:p>
          <a:p>
            <a:pPr marL="285750" indent="-285750">
              <a:buClr>
                <a:schemeClr val="accent1"/>
              </a:buClr>
              <a:buSzPct val="80000"/>
              <a:buFont typeface="Wingdings 2"/>
              <a:buChar char=""/>
            </a:pPr>
            <a:r>
              <a:rPr lang="en-US" sz="1600" dirty="0"/>
              <a:t>Revised feedback for some outcomes</a:t>
            </a:r>
          </a:p>
        </p:txBody>
      </p:sp>
      <p:sp>
        <p:nvSpPr>
          <p:cNvPr id="10" name="Rectangle 9"/>
          <p:cNvSpPr/>
          <p:nvPr/>
        </p:nvSpPr>
        <p:spPr>
          <a:xfrm>
            <a:off x="152400" y="5562600"/>
            <a:ext cx="8654902" cy="830997"/>
          </a:xfrm>
          <a:prstGeom prst="rect">
            <a:avLst/>
          </a:prstGeom>
        </p:spPr>
        <p:txBody>
          <a:bodyPr wrap="square">
            <a:spAutoFit/>
          </a:bodyPr>
          <a:lstStyle/>
          <a:p>
            <a:r>
              <a:rPr lang="en-US" sz="1600" b="1" dirty="0" smtClean="0">
                <a:solidFill>
                  <a:schemeClr val="accent2">
                    <a:lumMod val="60000"/>
                    <a:lumOff val="40000"/>
                  </a:schemeClr>
                </a:solidFill>
              </a:rPr>
              <a:t>Results</a:t>
            </a:r>
            <a:endParaRPr lang="en-US" sz="1600" b="1" dirty="0">
              <a:solidFill>
                <a:schemeClr val="accent2">
                  <a:lumMod val="60000"/>
                  <a:lumOff val="40000"/>
                </a:schemeClr>
              </a:solidFill>
            </a:endParaRPr>
          </a:p>
          <a:p>
            <a:r>
              <a:rPr lang="en-US" sz="1600" dirty="0" smtClean="0"/>
              <a:t>MVC was imperfectly implemented but can be fixed (a good learning experience. </a:t>
            </a:r>
          </a:p>
          <a:p>
            <a:r>
              <a:rPr lang="en-US" sz="1600" dirty="0" smtClean="0"/>
              <a:t>Some NPC descriptions might be revised to better suggest adopter type.</a:t>
            </a:r>
            <a:endParaRPr lang="en-US" sz="1600" dirty="0"/>
          </a:p>
        </p:txBody>
      </p:sp>
    </p:spTree>
    <p:extLst>
      <p:ext uri="{BB962C8B-B14F-4D97-AF65-F5344CB8AC3E}">
        <p14:creationId xmlns:p14="http://schemas.microsoft.com/office/powerpoint/2010/main" val="2205584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Miguel’s Version for Prof. Bude Su at CSU Monterey Bay &amp; Beijing</a:t>
            </a:r>
            <a:endParaRPr lang="en-US" dirty="0"/>
          </a:p>
        </p:txBody>
      </p:sp>
      <p:sp>
        <p:nvSpPr>
          <p:cNvPr id="4" name="Slide Number Placeholder 3"/>
          <p:cNvSpPr>
            <a:spLocks noGrp="1"/>
          </p:cNvSpPr>
          <p:nvPr>
            <p:ph type="sldNum" sz="quarter" idx="12"/>
          </p:nvPr>
        </p:nvSpPr>
        <p:spPr/>
        <p:txBody>
          <a:bodyPr/>
          <a:lstStyle/>
          <a:p>
            <a:fld id="{77CD79D9-F536-B549-B9E3-B382F39F2C8F}" type="slidenum">
              <a:rPr lang="en-US" smtClean="0"/>
              <a:pPr/>
              <a:t>36</a:t>
            </a:fld>
            <a:endParaRPr lang="en-US"/>
          </a:p>
        </p:txBody>
      </p:sp>
      <p:graphicFrame>
        <p:nvGraphicFramePr>
          <p:cNvPr id="5" name="Table 4"/>
          <p:cNvGraphicFramePr>
            <a:graphicFrameLocks noGrp="1"/>
          </p:cNvGraphicFramePr>
          <p:nvPr/>
        </p:nvGraphicFramePr>
        <p:xfrm>
          <a:off x="304800" y="1676400"/>
          <a:ext cx="3200400" cy="3200399"/>
        </p:xfrm>
        <a:graphic>
          <a:graphicData uri="http://schemas.openxmlformats.org/drawingml/2006/table">
            <a:tbl>
              <a:tblPr/>
              <a:tblGrid>
                <a:gridCol w="619920"/>
                <a:gridCol w="1290240"/>
                <a:gridCol w="1290240"/>
              </a:tblGrid>
              <a:tr h="203071">
                <a:tc>
                  <a:txBody>
                    <a:bodyPr/>
                    <a:lstStyle/>
                    <a:p>
                      <a:pPr algn="ctr" fontAlgn="t"/>
                      <a:r>
                        <a:rPr lang="en-US" sz="1100" b="1" i="0" u="none" strike="noStrike" dirty="0">
                          <a:solidFill>
                            <a:srgbClr val="EAF1DD"/>
                          </a:solidFill>
                          <a:latin typeface="Calibri"/>
                        </a:rPr>
                        <a:t>Student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ctr" fontAlgn="ctr"/>
                      <a:r>
                        <a:rPr lang="en-US" sz="1100" b="1" i="0" u="none" strike="noStrike" dirty="0">
                          <a:solidFill>
                            <a:srgbClr val="EAF1DD"/>
                          </a:solidFill>
                          <a:latin typeface="Calibri"/>
                        </a:rPr>
                        <a:t>Pre - Test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ctr" fontAlgn="ctr"/>
                      <a:r>
                        <a:rPr lang="en-US" sz="1100" b="1" i="0" u="none" strike="noStrike" dirty="0">
                          <a:solidFill>
                            <a:srgbClr val="EAF1DD"/>
                          </a:solidFill>
                          <a:latin typeface="Calibri"/>
                        </a:rPr>
                        <a:t>Post - Test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r>
              <a:tr h="203071">
                <a:tc>
                  <a:txBody>
                    <a:bodyPr/>
                    <a:lstStyle/>
                    <a:p>
                      <a:pPr algn="ctr" fontAlgn="ctr"/>
                      <a:r>
                        <a:rPr lang="en-US" sz="1100" b="0" i="0" u="none" strike="noStrike">
                          <a:solidFill>
                            <a:schemeClr val="tx1">
                              <a:lumMod val="95000"/>
                            </a:schemeClr>
                          </a:solidFill>
                          <a:latin typeface="Calibri"/>
                        </a:rPr>
                        <a:t>agent1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solidFill>
                            <a:schemeClr val="tx1">
                              <a:lumMod val="95000"/>
                            </a:schemeClr>
                          </a:solidFill>
                          <a:latin typeface="Calibri"/>
                        </a:rPr>
                        <a:t>4.99</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chemeClr val="tx1">
                              <a:lumMod val="95000"/>
                            </a:schemeClr>
                          </a:solidFill>
                          <a:latin typeface="Calibri"/>
                        </a:rPr>
                        <a:t>4.66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071">
                <a:tc>
                  <a:txBody>
                    <a:bodyPr/>
                    <a:lstStyle/>
                    <a:p>
                      <a:pPr algn="ctr" fontAlgn="ctr"/>
                      <a:r>
                        <a:rPr lang="en-US" sz="1100" b="0" i="0" u="none" strike="noStrike">
                          <a:solidFill>
                            <a:schemeClr val="tx1">
                              <a:lumMod val="95000"/>
                            </a:schemeClr>
                          </a:solidFill>
                          <a:latin typeface="Calibri"/>
                        </a:rPr>
                        <a:t>agent3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solidFill>
                            <a:schemeClr val="tx1">
                              <a:lumMod val="95000"/>
                            </a:schemeClr>
                          </a:solidFill>
                          <a:latin typeface="Calibri"/>
                        </a:rPr>
                        <a:t>5.49</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chemeClr val="tx1">
                              <a:lumMod val="95000"/>
                            </a:schemeClr>
                          </a:solidFill>
                          <a:latin typeface="Calibri"/>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071">
                <a:tc>
                  <a:txBody>
                    <a:bodyPr/>
                    <a:lstStyle/>
                    <a:p>
                      <a:pPr algn="ctr" fontAlgn="ctr"/>
                      <a:r>
                        <a:rPr lang="en-US" sz="1100" b="0" i="0" u="none" strike="noStrike">
                          <a:solidFill>
                            <a:schemeClr val="tx1">
                              <a:lumMod val="95000"/>
                            </a:schemeClr>
                          </a:solidFill>
                          <a:latin typeface="Calibri"/>
                        </a:rPr>
                        <a:t>agent5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solidFill>
                            <a:schemeClr val="tx1">
                              <a:lumMod val="95000"/>
                            </a:schemeClr>
                          </a:solidFill>
                          <a:latin typeface="Calibri"/>
                        </a:rPr>
                        <a:t>5.32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chemeClr val="tx1">
                              <a:lumMod val="95000"/>
                            </a:schemeClr>
                          </a:solidFill>
                          <a:latin typeface="Calibri"/>
                        </a:rPr>
                        <a:t>10.33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071">
                <a:tc>
                  <a:txBody>
                    <a:bodyPr/>
                    <a:lstStyle/>
                    <a:p>
                      <a:pPr algn="ctr" fontAlgn="ctr"/>
                      <a:r>
                        <a:rPr lang="en-US" sz="1100" b="0" i="0" u="none" strike="noStrike">
                          <a:solidFill>
                            <a:schemeClr val="tx1">
                              <a:lumMod val="95000"/>
                            </a:schemeClr>
                          </a:solidFill>
                          <a:latin typeface="Calibri"/>
                        </a:rPr>
                        <a:t>agent6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solidFill>
                            <a:schemeClr val="tx1">
                              <a:lumMod val="95000"/>
                            </a:schemeClr>
                          </a:solidFill>
                          <a:latin typeface="Calibri"/>
                        </a:rPr>
                        <a:t>3.99</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chemeClr val="tx1">
                              <a:lumMod val="95000"/>
                            </a:schemeClr>
                          </a:solidFill>
                          <a:latin typeface="Calibri"/>
                        </a:rPr>
                        <a:t>6.66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071">
                <a:tc>
                  <a:txBody>
                    <a:bodyPr/>
                    <a:lstStyle/>
                    <a:p>
                      <a:pPr algn="ctr" fontAlgn="ctr"/>
                      <a:r>
                        <a:rPr lang="en-US" sz="1100" b="0" i="0" u="none" strike="noStrike">
                          <a:solidFill>
                            <a:schemeClr val="tx1">
                              <a:lumMod val="95000"/>
                            </a:schemeClr>
                          </a:solidFill>
                          <a:latin typeface="Calibri"/>
                        </a:rPr>
                        <a:t>agent7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solidFill>
                            <a:schemeClr val="tx1">
                              <a:lumMod val="95000"/>
                            </a:schemeClr>
                          </a:solidFill>
                          <a:latin typeface="Calibri"/>
                        </a:rPr>
                        <a:t>4.33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chemeClr val="tx1">
                              <a:lumMod val="95000"/>
                            </a:schemeClr>
                          </a:solidFill>
                          <a:latin typeface="Calibri"/>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071">
                <a:tc>
                  <a:txBody>
                    <a:bodyPr/>
                    <a:lstStyle/>
                    <a:p>
                      <a:pPr algn="ctr" fontAlgn="ctr"/>
                      <a:r>
                        <a:rPr lang="en-US" sz="1100" b="0" i="0" u="none" strike="noStrike">
                          <a:solidFill>
                            <a:schemeClr val="tx1">
                              <a:lumMod val="95000"/>
                            </a:schemeClr>
                          </a:solidFill>
                          <a:latin typeface="Calibri"/>
                        </a:rPr>
                        <a:t>agent10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solidFill>
                            <a:schemeClr val="tx1">
                              <a:lumMod val="95000"/>
                            </a:schemeClr>
                          </a:solidFill>
                          <a:latin typeface="Calibri"/>
                        </a:rPr>
                        <a:t>6.33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chemeClr val="tx1">
                              <a:lumMod val="95000"/>
                            </a:schemeClr>
                          </a:solidFill>
                          <a:latin typeface="Calibri"/>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071">
                <a:tc>
                  <a:txBody>
                    <a:bodyPr/>
                    <a:lstStyle/>
                    <a:p>
                      <a:pPr algn="ctr" fontAlgn="ctr"/>
                      <a:r>
                        <a:rPr lang="en-US" sz="1100" b="0" i="0" u="none" strike="noStrike">
                          <a:solidFill>
                            <a:schemeClr val="tx1">
                              <a:lumMod val="95000"/>
                            </a:schemeClr>
                          </a:solidFill>
                          <a:latin typeface="Calibri"/>
                        </a:rPr>
                        <a:t>agent6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solidFill>
                            <a:schemeClr val="tx1">
                              <a:lumMod val="95000"/>
                            </a:schemeClr>
                          </a:solidFill>
                          <a:latin typeface="Calibri"/>
                        </a:rPr>
                        <a:t>7.32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chemeClr val="tx1">
                              <a:lumMod val="95000"/>
                            </a:schemeClr>
                          </a:solidFill>
                          <a:latin typeface="Calibri"/>
                        </a:rPr>
                        <a:t>6.32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071">
                <a:tc>
                  <a:txBody>
                    <a:bodyPr/>
                    <a:lstStyle/>
                    <a:p>
                      <a:pPr algn="ctr" fontAlgn="ctr"/>
                      <a:r>
                        <a:rPr lang="en-US" sz="1100" b="0" i="0" u="none" strike="noStrike">
                          <a:solidFill>
                            <a:schemeClr val="tx1">
                              <a:lumMod val="95000"/>
                            </a:schemeClr>
                          </a:solidFill>
                          <a:latin typeface="Calibri"/>
                        </a:rPr>
                        <a:t>agent17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solidFill>
                            <a:schemeClr val="tx1">
                              <a:lumMod val="95000"/>
                            </a:schemeClr>
                          </a:solidFill>
                          <a:latin typeface="Calibri"/>
                        </a:rPr>
                        <a:t>6.99</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chemeClr val="tx1">
                              <a:lumMod val="95000"/>
                            </a:schemeClr>
                          </a:solidFill>
                          <a:latin typeface="Calibri"/>
                        </a:rPr>
                        <a:t>7.33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071">
                <a:tc>
                  <a:txBody>
                    <a:bodyPr/>
                    <a:lstStyle/>
                    <a:p>
                      <a:pPr algn="ctr" fontAlgn="ctr"/>
                      <a:r>
                        <a:rPr lang="en-US" sz="1100" b="0" i="0" u="none" strike="noStrike">
                          <a:solidFill>
                            <a:schemeClr val="tx1">
                              <a:lumMod val="95000"/>
                            </a:schemeClr>
                          </a:solidFill>
                          <a:latin typeface="Calibri"/>
                        </a:rPr>
                        <a:t>agent18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solidFill>
                            <a:schemeClr val="tx1">
                              <a:lumMod val="95000"/>
                            </a:schemeClr>
                          </a:solidFill>
                          <a:latin typeface="Calibri"/>
                        </a:rPr>
                        <a:t>5.33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chemeClr val="tx1">
                              <a:lumMod val="95000"/>
                            </a:schemeClr>
                          </a:solidFill>
                          <a:latin typeface="Calibri"/>
                        </a:rPr>
                        <a:t>6.33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071">
                <a:tc>
                  <a:txBody>
                    <a:bodyPr/>
                    <a:lstStyle/>
                    <a:p>
                      <a:pPr algn="ctr" fontAlgn="ctr"/>
                      <a:r>
                        <a:rPr lang="en-US" sz="1100" b="0" i="0" u="none" strike="noStrike">
                          <a:solidFill>
                            <a:schemeClr val="tx1">
                              <a:lumMod val="95000"/>
                            </a:schemeClr>
                          </a:solidFill>
                          <a:latin typeface="Calibri"/>
                        </a:rPr>
                        <a:t>FPS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solidFill>
                            <a:schemeClr val="tx1">
                              <a:lumMod val="95000"/>
                            </a:schemeClr>
                          </a:solidFill>
                          <a:latin typeface="Calibri"/>
                        </a:rPr>
                        <a:t>5.96</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chemeClr val="tx1">
                              <a:lumMod val="95000"/>
                            </a:schemeClr>
                          </a:solidFill>
                          <a:latin typeface="Calibri"/>
                        </a:rPr>
                        <a:t>11.66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071">
                <a:tc>
                  <a:txBody>
                    <a:bodyPr/>
                    <a:lstStyle/>
                    <a:p>
                      <a:pPr algn="ctr" fontAlgn="ctr"/>
                      <a:r>
                        <a:rPr lang="en-US" sz="1100" b="0" i="0" u="none" strike="noStrike">
                          <a:solidFill>
                            <a:schemeClr val="tx1">
                              <a:lumMod val="95000"/>
                            </a:schemeClr>
                          </a:solidFill>
                          <a:latin typeface="Calibri"/>
                        </a:rPr>
                        <a:t>TRENT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solidFill>
                            <a:schemeClr val="tx1">
                              <a:lumMod val="95000"/>
                            </a:schemeClr>
                          </a:solidFill>
                          <a:latin typeface="Calibri"/>
                        </a:rPr>
                        <a:t>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chemeClr val="tx1">
                              <a:lumMod val="95000"/>
                            </a:schemeClr>
                          </a:solidFill>
                          <a:latin typeface="Calibri"/>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071">
                <a:tc>
                  <a:txBody>
                    <a:bodyPr/>
                    <a:lstStyle/>
                    <a:p>
                      <a:pPr algn="ctr" fontAlgn="ctr"/>
                      <a:r>
                        <a:rPr lang="en-US" sz="1100" b="0" i="0" u="none" strike="noStrike">
                          <a:solidFill>
                            <a:schemeClr val="tx1">
                              <a:lumMod val="95000"/>
                            </a:schemeClr>
                          </a:solidFill>
                          <a:latin typeface="Calibri"/>
                        </a:rPr>
                        <a:t>JM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100" b="0" i="0" u="none" strike="noStrike">
                          <a:solidFill>
                            <a:schemeClr val="tx1">
                              <a:lumMod val="95000"/>
                            </a:schemeClr>
                          </a:solidFill>
                          <a:latin typeface="Calibri"/>
                        </a:rPr>
                        <a:t>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lumMod val="95000"/>
                            </a:schemeClr>
                          </a:solidFill>
                          <a:latin typeface="Calibri"/>
                        </a:rPr>
                        <a:t>8.33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071">
                <a:tc>
                  <a:txBody>
                    <a:bodyPr/>
                    <a:lstStyle/>
                    <a:p>
                      <a:pPr algn="ctr" fontAlgn="t"/>
                      <a:r>
                        <a:rPr lang="en-US" sz="1100" b="1" i="1" u="none" strike="noStrike">
                          <a:solidFill>
                            <a:srgbClr val="000000"/>
                          </a:solidFill>
                          <a:latin typeface="Calibri"/>
                        </a:rPr>
                        <a:t>Average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ctr" fontAlgn="t"/>
                      <a:r>
                        <a:rPr lang="en-US" sz="1100" b="1" i="0" u="none" strike="noStrike">
                          <a:solidFill>
                            <a:srgbClr val="000000"/>
                          </a:solidFill>
                          <a:latin typeface="Calibri"/>
                        </a:rPr>
                        <a:t>5.588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ctr" fontAlgn="t"/>
                      <a:r>
                        <a:rPr lang="en-US" sz="1100" b="1" i="0" u="none" strike="noStrike">
                          <a:solidFill>
                            <a:srgbClr val="000000"/>
                          </a:solidFill>
                          <a:latin typeface="Calibri"/>
                        </a:rPr>
                        <a:t>8.218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r>
              <a:tr h="357405">
                <a:tc>
                  <a:txBody>
                    <a:bodyPr/>
                    <a:lstStyle/>
                    <a:p>
                      <a:pPr algn="ctr" fontAlgn="t"/>
                      <a:r>
                        <a:rPr lang="en-US" sz="1100" b="1" i="1" u="none" strike="noStrike">
                          <a:solidFill>
                            <a:srgbClr val="000000"/>
                          </a:solidFill>
                          <a:latin typeface="Calibri"/>
                        </a:rPr>
                        <a:t>Standard Dev.</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ctr" fontAlgn="t"/>
                      <a:r>
                        <a:rPr lang="en-US" sz="1100" b="1" i="0" u="none" strike="noStrike">
                          <a:solidFill>
                            <a:srgbClr val="000000"/>
                          </a:solidFill>
                          <a:latin typeface="Calibri"/>
                        </a:rPr>
                        <a:t>1.160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ctr" fontAlgn="t"/>
                      <a:r>
                        <a:rPr lang="en-US" sz="1100" b="1" i="0" u="none" strike="noStrike" dirty="0">
                          <a:solidFill>
                            <a:srgbClr val="000000"/>
                          </a:solidFill>
                          <a:latin typeface="Calibri"/>
                        </a:rPr>
                        <a:t>2.182</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r>
            </a:tbl>
          </a:graphicData>
        </a:graphic>
      </p:graphicFrame>
      <p:sp>
        <p:nvSpPr>
          <p:cNvPr id="6" name="Rectangle 5"/>
          <p:cNvSpPr/>
          <p:nvPr/>
        </p:nvSpPr>
        <p:spPr>
          <a:xfrm>
            <a:off x="1066800" y="5029200"/>
            <a:ext cx="1828800" cy="15716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b="1" dirty="0">
                <a:solidFill>
                  <a:schemeClr val="bg1"/>
                </a:solidFill>
              </a:rPr>
              <a:t>Paired  t-test results:</a:t>
            </a:r>
          </a:p>
          <a:p>
            <a:pPr algn="ctr"/>
            <a:endParaRPr lang="en-US" dirty="0">
              <a:solidFill>
                <a:schemeClr val="bg1"/>
              </a:solidFill>
            </a:endParaRPr>
          </a:p>
          <a:p>
            <a:pPr algn="ctr"/>
            <a:r>
              <a:rPr lang="en-US" dirty="0">
                <a:solidFill>
                  <a:schemeClr val="bg1"/>
                </a:solidFill>
              </a:rPr>
              <a:t>t = 3.64</a:t>
            </a:r>
          </a:p>
          <a:p>
            <a:pPr algn="ctr"/>
            <a:r>
              <a:rPr lang="en-US" dirty="0" err="1">
                <a:solidFill>
                  <a:schemeClr val="bg1"/>
                </a:solidFill>
              </a:rPr>
              <a:t>df</a:t>
            </a:r>
            <a:r>
              <a:rPr lang="en-US" dirty="0">
                <a:solidFill>
                  <a:schemeClr val="bg1"/>
                </a:solidFill>
              </a:rPr>
              <a:t> = 11</a:t>
            </a:r>
          </a:p>
          <a:p>
            <a:pPr algn="ctr"/>
            <a:r>
              <a:rPr lang="en-US" dirty="0">
                <a:solidFill>
                  <a:schemeClr val="bg1"/>
                </a:solidFill>
              </a:rPr>
              <a:t>Two-tailed P value =  0.0039</a:t>
            </a:r>
          </a:p>
          <a:p>
            <a:pPr algn="ctr"/>
            <a:endParaRPr lang="en-US" dirty="0">
              <a:solidFill>
                <a:schemeClr val="bg1"/>
              </a:solidFill>
            </a:endParaRPr>
          </a:p>
          <a:p>
            <a:pPr algn="ctr"/>
            <a:r>
              <a:rPr lang="en-US" dirty="0">
                <a:solidFill>
                  <a:schemeClr val="bg1"/>
                </a:solidFill>
              </a:rPr>
              <a:t>Results are considered </a:t>
            </a:r>
            <a:br>
              <a:rPr lang="en-US" dirty="0">
                <a:solidFill>
                  <a:schemeClr val="bg1"/>
                </a:solidFill>
              </a:rPr>
            </a:br>
            <a:r>
              <a:rPr lang="en-US" dirty="0">
                <a:solidFill>
                  <a:schemeClr val="bg1"/>
                </a:solidFill>
              </a:rPr>
              <a:t>statistically significant.</a:t>
            </a:r>
            <a:r>
              <a:rPr lang="en-US" dirty="0"/>
              <a:t/>
            </a:r>
            <a:br>
              <a:rPr lang="en-US" dirty="0"/>
            </a:br>
            <a:endParaRPr lang="en-US" sz="1100" dirty="0"/>
          </a:p>
        </p:txBody>
      </p:sp>
      <p:pic>
        <p:nvPicPr>
          <p:cNvPr id="6146" name="Picture 2"/>
          <p:cNvPicPr>
            <a:picLocks noChangeAspect="1" noChangeArrowheads="1"/>
          </p:cNvPicPr>
          <p:nvPr/>
        </p:nvPicPr>
        <p:blipFill>
          <a:blip r:embed="rId2"/>
          <a:srcRect/>
          <a:stretch>
            <a:fillRect/>
          </a:stretch>
        </p:blipFill>
        <p:spPr bwMode="auto">
          <a:xfrm>
            <a:off x="3810000" y="1724024"/>
            <a:ext cx="5221517" cy="3381376"/>
          </a:xfrm>
          <a:prstGeom prst="rect">
            <a:avLst/>
          </a:prstGeom>
          <a:noFill/>
          <a:ln w="9525">
            <a:noFill/>
            <a:miter lim="800000"/>
            <a:headEnd/>
            <a:tailEnd/>
          </a:ln>
        </p:spPr>
      </p:pic>
      <p:pic>
        <p:nvPicPr>
          <p:cNvPr id="6147" name="Picture 3"/>
          <p:cNvPicPr>
            <a:picLocks noChangeAspect="1" noChangeArrowheads="1"/>
          </p:cNvPicPr>
          <p:nvPr/>
        </p:nvPicPr>
        <p:blipFill>
          <a:blip r:embed="rId3"/>
          <a:srcRect/>
          <a:stretch>
            <a:fillRect/>
          </a:stretch>
        </p:blipFill>
        <p:spPr bwMode="auto">
          <a:xfrm>
            <a:off x="4953000" y="4150590"/>
            <a:ext cx="3371850" cy="175722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7772400" cy="1350264"/>
          </a:xfrm>
        </p:spPr>
        <p:txBody>
          <a:bodyPr/>
          <a:lstStyle/>
          <a:p>
            <a:r>
              <a:rPr lang="en-US" dirty="0" smtClean="0"/>
              <a:t>You can play too!</a:t>
            </a:r>
            <a:endParaRPr lang="en-US" dirty="0"/>
          </a:p>
        </p:txBody>
      </p:sp>
      <p:sp>
        <p:nvSpPr>
          <p:cNvPr id="3" name="Text Placeholder 2"/>
          <p:cNvSpPr>
            <a:spLocks noGrp="1"/>
          </p:cNvSpPr>
          <p:nvPr>
            <p:ph type="body" idx="1"/>
          </p:nvPr>
        </p:nvSpPr>
        <p:spPr>
          <a:xfrm>
            <a:off x="457200" y="2057400"/>
            <a:ext cx="8153400" cy="3048000"/>
          </a:xfrm>
        </p:spPr>
        <p:txBody>
          <a:bodyPr>
            <a:normAutofit fontScale="92500" lnSpcReduction="10000"/>
          </a:bodyPr>
          <a:lstStyle/>
          <a:p>
            <a:r>
              <a:rPr lang="en-US" sz="3600" dirty="0" smtClean="0"/>
              <a:t> </a:t>
            </a:r>
            <a:br>
              <a:rPr lang="en-US" sz="3600" dirty="0" smtClean="0"/>
            </a:br>
            <a:r>
              <a:rPr lang="en-US" sz="3600" dirty="0" smtClean="0"/>
              <a:t>Production version v.1:</a:t>
            </a:r>
          </a:p>
          <a:p>
            <a:r>
              <a:rPr lang="en-US" sz="3600" u="sng" dirty="0" smtClean="0">
                <a:solidFill>
                  <a:srgbClr val="FFFF00"/>
                </a:solidFill>
              </a:rPr>
              <a:t>http://www.indiana.edu/~istdemo/</a:t>
            </a:r>
          </a:p>
          <a:p>
            <a:endParaRPr lang="en-US" sz="3600" dirty="0" smtClean="0"/>
          </a:p>
          <a:p>
            <a:r>
              <a:rPr lang="en-US" sz="3600" dirty="0" smtClean="0"/>
              <a:t>New version v.2 (beta):</a:t>
            </a:r>
          </a:p>
          <a:p>
            <a:r>
              <a:rPr lang="en-US" sz="3000" u="sng" dirty="0" smtClean="0">
                <a:solidFill>
                  <a:srgbClr val="FFFF00"/>
                </a:solidFill>
                <a:hlinkClick r:id="rId2"/>
              </a:rPr>
              <a:t>http://www.indiana.edu/~simgame/beta/dsg.html</a:t>
            </a:r>
            <a:endParaRPr lang="en-US" sz="3000" dirty="0"/>
          </a:p>
        </p:txBody>
      </p:sp>
      <p:sp>
        <p:nvSpPr>
          <p:cNvPr id="4" name="Slide Number Placeholder 3"/>
          <p:cNvSpPr>
            <a:spLocks noGrp="1"/>
          </p:cNvSpPr>
          <p:nvPr>
            <p:ph type="sldNum" sz="quarter" idx="12"/>
          </p:nvPr>
        </p:nvSpPr>
        <p:spPr/>
        <p:txBody>
          <a:bodyPr/>
          <a:lstStyle/>
          <a:p>
            <a:fld id="{77CD79D9-F536-B549-B9E3-B382F39F2C8F}" type="slidenum">
              <a:rPr lang="en-US" smtClean="0"/>
              <a:pPr/>
              <a:t>37</a:t>
            </a:fld>
            <a:endParaRPr lang="en-US"/>
          </a:p>
        </p:txBody>
      </p:sp>
      <p:sp>
        <p:nvSpPr>
          <p:cNvPr id="5" name="Title 1"/>
          <p:cNvSpPr txBox="1">
            <a:spLocks/>
          </p:cNvSpPr>
          <p:nvPr/>
        </p:nvSpPr>
        <p:spPr>
          <a:xfrm>
            <a:off x="609600" y="5344668"/>
            <a:ext cx="8001000" cy="740664"/>
          </a:xfrm>
          <a:prstGeom prst="rect">
            <a:avLst/>
          </a:prstGeom>
        </p:spPr>
        <p:txBody>
          <a:bodyPr vert="horz" lIns="91440" tIns="45720" rIns="91440" bIns="45720" rtlCol="0"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smtClean="0">
                <a:ln>
                  <a:noFill/>
                </a:ln>
                <a:solidFill>
                  <a:schemeClr val="tx1"/>
                </a:solidFill>
                <a:effectLst/>
                <a:uLnTx/>
                <a:uFillTx/>
                <a:latin typeface="+mj-lt"/>
                <a:ea typeface="+mj-ea"/>
                <a:cs typeface="+mj-cs"/>
              </a:rPr>
              <a:t>Send comments, questions, feedback to</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2000" b="0" i="0" u="none" strike="noStrike" kern="1200" cap="none" spc="0" normalizeH="0" baseline="0" noProof="0" dirty="0" smtClean="0">
                <a:ln>
                  <a:noFill/>
                </a:ln>
                <a:solidFill>
                  <a:srgbClr val="FFFF00"/>
                </a:solidFill>
                <a:effectLst/>
                <a:uLnTx/>
                <a:uFillTx/>
                <a:latin typeface="+mj-lt"/>
                <a:ea typeface="+mj-ea"/>
                <a:cs typeface="+mj-cs"/>
              </a:rPr>
              <a:t>simgame@indiana.edu</a:t>
            </a:r>
            <a:endParaRPr kumimoji="0" lang="en-US" sz="2000" b="0" i="0" u="none" strike="noStrike" kern="1200" cap="none" spc="0" normalizeH="0" baseline="0" noProof="0" dirty="0">
              <a:ln>
                <a:noFill/>
              </a:ln>
              <a:solidFill>
                <a:srgbClr val="FFFF00"/>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Corry, M. D., Frick, T. W. &amp; Hansen, L. (1997). User-centered design and usability testing of a Web site: An illustrative case study. </a:t>
            </a:r>
            <a:r>
              <a:rPr lang="en-US" i="1" dirty="0" smtClean="0"/>
              <a:t>Educational Technology Research and Development</a:t>
            </a:r>
            <a:r>
              <a:rPr lang="en-US" dirty="0" smtClean="0"/>
              <a:t>, 45(4), 65-76.</a:t>
            </a:r>
          </a:p>
          <a:p>
            <a:r>
              <a:rPr lang="en-US" dirty="0" smtClean="0"/>
              <a:t>Frick, T., Myers, R., Thompson, K., &amp; York, S. (2008). </a:t>
            </a:r>
            <a:r>
              <a:rPr lang="en-US" i="1" dirty="0" smtClean="0"/>
              <a:t>New Ways to Measure Systemic Change: Map &amp; Analyze Patterns &amp; Structures Across Time</a:t>
            </a:r>
            <a:r>
              <a:rPr lang="en-US" dirty="0" smtClean="0"/>
              <a:t>. AECT Summer Research Symposium. Bloomington, Indiana. Retrieved January 23, 2009 from </a:t>
            </a:r>
            <a:r>
              <a:rPr lang="en-US" u="sng" dirty="0" smtClean="0">
                <a:hlinkClick r:id="rId3"/>
              </a:rPr>
              <a:t>http://www.indiana.edu/~tedfrick/MAPSATsummerAECTsymposiumFinal.pdf</a:t>
            </a:r>
            <a:endParaRPr lang="en-US" dirty="0" smtClean="0"/>
          </a:p>
          <a:p>
            <a:r>
              <a:rPr lang="en-US" dirty="0" smtClean="0"/>
              <a:t>Reigeluth, C. M., &amp; Frick, T. W. (1999). Formative research: A methodology for creating and improving design theories. In C. M. Reigeluth (Ed.), </a:t>
            </a:r>
            <a:r>
              <a:rPr lang="en-US" i="1" dirty="0" smtClean="0"/>
              <a:t>Instructional design theories and models: A new paradigm of instructional theory (Vol. II, pp. 633-651). Hillsdale, NJ: Lawrence Erlbaum Associates.</a:t>
            </a:r>
          </a:p>
          <a:p>
            <a:r>
              <a:rPr lang="en-US" dirty="0" smtClean="0"/>
              <a:t>Rogers, E. M. (1995). Elements of Diffusion in E. M. Rogers, </a:t>
            </a:r>
            <a:r>
              <a:rPr lang="en-US" i="1" dirty="0" smtClean="0"/>
              <a:t>Diffusion of Innovations</a:t>
            </a:r>
            <a:r>
              <a:rPr lang="en-US" dirty="0" smtClean="0"/>
              <a:t> 4th Ed. New York: The Free Press</a:t>
            </a:r>
          </a:p>
          <a:p>
            <a:r>
              <a:rPr lang="en-US" dirty="0" err="1" smtClean="0"/>
              <a:t>Shneiderman</a:t>
            </a:r>
            <a:r>
              <a:rPr lang="en-US" dirty="0" smtClean="0"/>
              <a:t>, B., &amp; </a:t>
            </a:r>
            <a:r>
              <a:rPr lang="en-US" dirty="0" err="1" smtClean="0"/>
              <a:t>Plaisant</a:t>
            </a:r>
            <a:r>
              <a:rPr lang="en-US" dirty="0" smtClean="0"/>
              <a:t>, C. (2005). </a:t>
            </a:r>
            <a:r>
              <a:rPr lang="en-US" i="1" dirty="0" smtClean="0"/>
              <a:t>Designing the user interface: Strategies for effective human-computer interaction</a:t>
            </a:r>
            <a:r>
              <a:rPr lang="en-US" dirty="0" smtClean="0"/>
              <a:t>. Boston, MA: Pearson Education</a:t>
            </a:r>
          </a:p>
          <a:p>
            <a:r>
              <a:rPr lang="en-US" dirty="0" smtClean="0"/>
              <a:t> </a:t>
            </a:r>
            <a:r>
              <a:rPr lang="es-MX" dirty="0" smtClean="0"/>
              <a:t>Van </a:t>
            </a:r>
            <a:r>
              <a:rPr lang="es-MX" dirty="0" err="1" smtClean="0"/>
              <a:t>Merriënboer</a:t>
            </a:r>
            <a:r>
              <a:rPr lang="es-MX" dirty="0" smtClean="0"/>
              <a:t>, J. J. G., &amp; </a:t>
            </a:r>
            <a:r>
              <a:rPr lang="es-MX" dirty="0" err="1" smtClean="0"/>
              <a:t>Kirschner</a:t>
            </a:r>
            <a:r>
              <a:rPr lang="es-MX" dirty="0" smtClean="0"/>
              <a:t>, P. A. (2007). </a:t>
            </a:r>
            <a:r>
              <a:rPr lang="en-US" i="1" dirty="0" smtClean="0"/>
              <a:t>Ten steps to complex learning: A systematic approach to Four-Component Instructional Design</a:t>
            </a:r>
            <a:r>
              <a:rPr lang="en-US" dirty="0" smtClean="0"/>
              <a:t>. Mahwah, NJ: Lawrence Erlbaum Associates</a:t>
            </a:r>
          </a:p>
          <a:p>
            <a:r>
              <a:rPr lang="en-US" dirty="0" smtClean="0"/>
              <a:t>Walker, D. (2006). Toward productive design studies. In J. van den </a:t>
            </a:r>
            <a:r>
              <a:rPr lang="en-US" dirty="0" err="1" smtClean="0"/>
              <a:t>Akker</a:t>
            </a:r>
            <a:r>
              <a:rPr lang="en-US" dirty="0" smtClean="0"/>
              <a:t>, K. </a:t>
            </a:r>
            <a:r>
              <a:rPr lang="en-US" dirty="0" err="1" smtClean="0"/>
              <a:t>Gravemeijer</a:t>
            </a:r>
            <a:r>
              <a:rPr lang="en-US" dirty="0" smtClean="0"/>
              <a:t>, S. </a:t>
            </a:r>
            <a:r>
              <a:rPr lang="en-US" dirty="0" err="1" smtClean="0"/>
              <a:t>McKenney</a:t>
            </a:r>
            <a:r>
              <a:rPr lang="en-US" dirty="0" smtClean="0"/>
              <a:t> &amp; N. </a:t>
            </a:r>
            <a:r>
              <a:rPr lang="en-US" dirty="0" err="1" smtClean="0"/>
              <a:t>Nieveen</a:t>
            </a:r>
            <a:r>
              <a:rPr lang="en-US" dirty="0" smtClean="0"/>
              <a:t> (Eds.), </a:t>
            </a:r>
            <a:r>
              <a:rPr lang="en-US" i="1" dirty="0" smtClean="0"/>
              <a:t>Educational design research</a:t>
            </a:r>
            <a:r>
              <a:rPr lang="en-US" dirty="0" smtClean="0"/>
              <a:t> (pp. 9-18). New York: </a:t>
            </a:r>
            <a:r>
              <a:rPr lang="en-US" dirty="0" err="1" smtClean="0"/>
              <a:t>Routledge</a:t>
            </a:r>
            <a:endParaRPr lang="en-US" dirty="0" smtClean="0"/>
          </a:p>
          <a:p>
            <a:endParaRPr lang="en-US" dirty="0"/>
          </a:p>
        </p:txBody>
      </p:sp>
      <p:sp>
        <p:nvSpPr>
          <p:cNvPr id="4" name="Slide Number Placeholder 3"/>
          <p:cNvSpPr>
            <a:spLocks noGrp="1"/>
          </p:cNvSpPr>
          <p:nvPr>
            <p:ph type="sldNum" sz="quarter" idx="12"/>
          </p:nvPr>
        </p:nvSpPr>
        <p:spPr/>
        <p:txBody>
          <a:bodyPr/>
          <a:lstStyle/>
          <a:p>
            <a:fld id="{77CD79D9-F536-B549-B9E3-B382F39F2C8F}" type="slidenum">
              <a:rPr lang="en-US" smtClean="0"/>
              <a:pPr/>
              <a:t>38</a:t>
            </a:fld>
            <a:endParaRPr lang="en-US"/>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t>
            </a:r>
            <a:endParaRPr lang="en-US" dirty="0"/>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77CD79D9-F536-B549-B9E3-B382F39F2C8F}" type="slidenum">
              <a:rPr lang="en-US" smtClean="0"/>
              <a:pPr/>
              <a:t>39</a:t>
            </a:fld>
            <a:endParaRPr lang="en-US"/>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Board Version</a:t>
            </a:r>
            <a:endParaRPr lang="en-US" dirty="0"/>
          </a:p>
        </p:txBody>
      </p:sp>
      <p:pic>
        <p:nvPicPr>
          <p:cNvPr id="8" name="Content Placeholder 7" descr="DFGboard.jpg"/>
          <p:cNvPicPr>
            <a:picLocks noGrp="1" noChangeAspect="1"/>
          </p:cNvPicPr>
          <p:nvPr>
            <p:ph idx="1"/>
          </p:nvPr>
        </p:nvPicPr>
        <p:blipFill>
          <a:blip r:embed="rId3"/>
          <a:srcRect l="-6616" r="-6616"/>
          <a:stretch>
            <a:fillRect/>
          </a:stretch>
        </p:blipFill>
        <p:spPr>
          <a:effectLst>
            <a:softEdge rad="31750"/>
          </a:effectLst>
          <a:scene3d>
            <a:camera prst="perspectiveRelaxedModerately"/>
            <a:lightRig rig="threePt" dir="t"/>
          </a:scene3d>
        </p:spPr>
      </p:pic>
      <p:sp>
        <p:nvSpPr>
          <p:cNvPr id="4" name="Slide Number Placeholder 3"/>
          <p:cNvSpPr>
            <a:spLocks noGrp="1"/>
          </p:cNvSpPr>
          <p:nvPr>
            <p:ph type="sldNum" sz="quarter" idx="12"/>
          </p:nvPr>
        </p:nvSpPr>
        <p:spPr/>
        <p:txBody>
          <a:bodyPr/>
          <a:lstStyle/>
          <a:p>
            <a:fld id="{77CD79D9-F536-B549-B9E3-B382F39F2C8F}" type="slidenum">
              <a:rPr lang="en-US" smtClean="0"/>
              <a:pPr/>
              <a:t>4</a:t>
            </a:fld>
            <a:endParaRPr lang="en-US"/>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350" y="250633"/>
            <a:ext cx="7856538" cy="1310062"/>
          </a:xfrm>
        </p:spPr>
        <p:txBody>
          <a:bodyPr>
            <a:normAutofit fontScale="90000"/>
          </a:bodyPr>
          <a:lstStyle/>
          <a:p>
            <a:r>
              <a:rPr lang="en-US" dirty="0" smtClean="0"/>
              <a:t>The 1</a:t>
            </a:r>
            <a:r>
              <a:rPr lang="en-US" baseline="30000" dirty="0" smtClean="0"/>
              <a:t>st</a:t>
            </a:r>
            <a:r>
              <a:rPr lang="en-US" dirty="0" smtClean="0"/>
              <a:t> Online Version</a:t>
            </a:r>
            <a:br>
              <a:rPr lang="en-US" dirty="0" smtClean="0"/>
            </a:br>
            <a:r>
              <a:rPr lang="en-US" sz="2400" u="sng" dirty="0" smtClean="0">
                <a:solidFill>
                  <a:srgbClr val="FFFF00"/>
                </a:solidFill>
              </a:rPr>
              <a:t>https://www.indiana.edu/~simed/istdemo</a:t>
            </a:r>
            <a:br>
              <a:rPr lang="en-US" sz="2400" u="sng" dirty="0" smtClean="0">
                <a:solidFill>
                  <a:srgbClr val="FFFF00"/>
                </a:solidFill>
              </a:rPr>
            </a:br>
            <a:endParaRPr lang="en-US" sz="2400" u="sng" dirty="0">
              <a:solidFill>
                <a:srgbClr val="FFFF00"/>
              </a:solidFill>
            </a:endParaRPr>
          </a:p>
        </p:txBody>
      </p:sp>
      <p:pic>
        <p:nvPicPr>
          <p:cNvPr id="13" name="Content Placeholder 12" descr="DFGold1.tiff"/>
          <p:cNvPicPr>
            <a:picLocks noGrp="1" noChangeAspect="1"/>
          </p:cNvPicPr>
          <p:nvPr>
            <p:ph idx="1"/>
          </p:nvPr>
        </p:nvPicPr>
        <p:blipFill>
          <a:blip r:embed="rId3"/>
          <a:srcRect t="-2688" b="-2688"/>
          <a:stretch>
            <a:fillRect/>
          </a:stretch>
        </p:blipFill>
        <p:spPr>
          <a:xfrm>
            <a:off x="466165" y="1560695"/>
            <a:ext cx="8144435" cy="4795655"/>
          </a:xfrm>
        </p:spPr>
      </p:pic>
      <p:sp>
        <p:nvSpPr>
          <p:cNvPr id="4" name="Slide Number Placeholder 3"/>
          <p:cNvSpPr>
            <a:spLocks noGrp="1"/>
          </p:cNvSpPr>
          <p:nvPr>
            <p:ph type="sldNum" sz="quarter" idx="12"/>
          </p:nvPr>
        </p:nvSpPr>
        <p:spPr/>
        <p:txBody>
          <a:bodyPr/>
          <a:lstStyle/>
          <a:p>
            <a:fld id="{77CD79D9-F536-B549-B9E3-B382F39F2C8F}" type="slidenum">
              <a:rPr lang="en-US" smtClean="0"/>
              <a:pPr/>
              <a:t>5</a:t>
            </a:fld>
            <a:endParaRPr lang="en-US"/>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sg_list_view_lunchmates.jpg"/>
          <p:cNvPicPr>
            <a:picLocks noChangeAspect="1"/>
          </p:cNvPicPr>
          <p:nvPr/>
        </p:nvPicPr>
        <p:blipFill>
          <a:blip r:embed="rId3"/>
          <a:stretch>
            <a:fillRect/>
          </a:stretch>
        </p:blipFill>
        <p:spPr>
          <a:xfrm>
            <a:off x="5006439" y="286210"/>
            <a:ext cx="3908961" cy="2880082"/>
          </a:xfrm>
          <a:prstGeom prst="rect">
            <a:avLst/>
          </a:prstGeom>
          <a:effectLst>
            <a:reflection blurRad="6350" stA="50000" endA="300" endPos="38500" dist="50800" dir="5400000" sy="-100000" algn="bl" rotWithShape="0"/>
          </a:effectLst>
        </p:spPr>
      </p:pic>
      <p:pic>
        <p:nvPicPr>
          <p:cNvPr id="9" name="Picture 8" descr="dsg_detailed_view.jpg"/>
          <p:cNvPicPr>
            <a:picLocks noChangeAspect="1"/>
          </p:cNvPicPr>
          <p:nvPr/>
        </p:nvPicPr>
        <p:blipFill>
          <a:blip r:embed="rId4"/>
          <a:stretch>
            <a:fillRect/>
          </a:stretch>
        </p:blipFill>
        <p:spPr>
          <a:xfrm>
            <a:off x="3106536" y="1231482"/>
            <a:ext cx="3798046" cy="2795574"/>
          </a:xfrm>
          <a:prstGeom prst="rect">
            <a:avLst/>
          </a:prstGeom>
          <a:effectLst>
            <a:reflection blurRad="6350" stA="50000" endA="300" endPos="38500" dist="50800" dir="5400000" sy="-100000" algn="bl" rotWithShape="0"/>
          </a:effectLst>
        </p:spPr>
      </p:pic>
      <p:pic>
        <p:nvPicPr>
          <p:cNvPr id="12" name="Picture 11" descr="home.jpg"/>
          <p:cNvPicPr>
            <a:picLocks noChangeAspect="1"/>
          </p:cNvPicPr>
          <p:nvPr/>
        </p:nvPicPr>
        <p:blipFill>
          <a:blip r:embed="rId5"/>
          <a:stretch>
            <a:fillRect/>
          </a:stretch>
        </p:blipFill>
        <p:spPr>
          <a:xfrm>
            <a:off x="1450988" y="2749022"/>
            <a:ext cx="3978224" cy="2432578"/>
          </a:xfrm>
          <a:prstGeom prst="rect">
            <a:avLst/>
          </a:prstGeom>
          <a:effectLst>
            <a:reflection blurRad="6350" stA="50000" endA="275" endPos="40000" dist="101600" dir="5400000" sy="-100000" algn="bl" rotWithShape="0"/>
          </a:effectLst>
          <a:scene3d>
            <a:camera prst="orthographicFront"/>
            <a:lightRig rig="threePt" dir="t"/>
          </a:scene3d>
          <a:sp3d>
            <a:bevelT w="114300" prst="artDeco"/>
          </a:sp3d>
        </p:spPr>
      </p:pic>
      <p:sp>
        <p:nvSpPr>
          <p:cNvPr id="8" name="Slide Number Placeholder 7"/>
          <p:cNvSpPr>
            <a:spLocks noGrp="1"/>
          </p:cNvSpPr>
          <p:nvPr>
            <p:ph type="sldNum" sz="quarter" idx="12"/>
          </p:nvPr>
        </p:nvSpPr>
        <p:spPr/>
        <p:txBody>
          <a:bodyPr/>
          <a:lstStyle/>
          <a:p>
            <a:fld id="{77CD79D9-F536-B549-B9E3-B382F39F2C8F}" type="slidenum">
              <a:rPr lang="en-US" smtClean="0"/>
              <a:pPr/>
              <a:t>6</a:t>
            </a:fld>
            <a:endParaRPr lang="en-US" dirty="0"/>
          </a:p>
        </p:txBody>
      </p:sp>
      <p:sp>
        <p:nvSpPr>
          <p:cNvPr id="11" name="Title 1"/>
          <p:cNvSpPr txBox="1">
            <a:spLocks/>
          </p:cNvSpPr>
          <p:nvPr/>
        </p:nvSpPr>
        <p:spPr>
          <a:xfrm>
            <a:off x="228600" y="5715000"/>
            <a:ext cx="8686799" cy="639998"/>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latin typeface="+mj-lt"/>
                <a:ea typeface="+mj-ea"/>
                <a:cs typeface="+mj-cs"/>
              </a:defRPr>
            </a:lvl1pPr>
          </a:lstStyle>
          <a:p>
            <a:r>
              <a:rPr lang="en-US" sz="4400" dirty="0" smtClean="0"/>
              <a:t>DSG Version 2.0: Is this familiar?</a:t>
            </a:r>
            <a:endParaRPr lang="en-US" sz="4400"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50816">
            <a:off x="8001000" y="5064600"/>
            <a:ext cx="647509" cy="650400"/>
          </a:xfrm>
          <a:prstGeom prst="rect">
            <a:avLst/>
          </a:prstGeom>
        </p:spPr>
      </p:pic>
    </p:spTree>
    <p:extLst>
      <p:ext uri="{BB962C8B-B14F-4D97-AF65-F5344CB8AC3E}">
        <p14:creationId xmlns:p14="http://schemas.microsoft.com/office/powerpoint/2010/main" val="174634009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Demo of DSG new version (beta)</a:t>
            </a:r>
            <a:endParaRPr lang="en-US" dirty="0"/>
          </a:p>
        </p:txBody>
      </p:sp>
      <p:sp>
        <p:nvSpPr>
          <p:cNvPr id="4" name="Slide Number Placeholder 3"/>
          <p:cNvSpPr>
            <a:spLocks noGrp="1"/>
          </p:cNvSpPr>
          <p:nvPr>
            <p:ph type="sldNum" sz="quarter" idx="12"/>
          </p:nvPr>
        </p:nvSpPr>
        <p:spPr/>
        <p:txBody>
          <a:bodyPr/>
          <a:lstStyle/>
          <a:p>
            <a:fld id="{77CD79D9-F536-B549-B9E3-B382F39F2C8F}" type="slidenum">
              <a:rPr lang="en-US" smtClean="0"/>
              <a:pPr/>
              <a:t>7</a:t>
            </a:fld>
            <a:endParaRPr lang="en-US"/>
          </a:p>
        </p:txBody>
      </p:sp>
      <p:pic>
        <p:nvPicPr>
          <p:cNvPr id="9" name="Picture 8" descr="splash.jpg"/>
          <p:cNvPicPr>
            <a:picLocks noChangeAspect="1"/>
          </p:cNvPicPr>
          <p:nvPr/>
        </p:nvPicPr>
        <p:blipFill>
          <a:blip r:embed="rId3"/>
          <a:stretch>
            <a:fillRect/>
          </a:stretch>
        </p:blipFill>
        <p:spPr>
          <a:xfrm>
            <a:off x="76200" y="105410"/>
            <a:ext cx="9005570" cy="667639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7CD79D9-F536-B549-B9E3-B382F39F2C8F}" type="slidenum">
              <a:rPr lang="en-US" smtClean="0"/>
              <a:pPr/>
              <a:t>8</a:t>
            </a:fld>
            <a:endParaRPr lang="en-US"/>
          </a:p>
        </p:txBody>
      </p:sp>
      <p:sp>
        <p:nvSpPr>
          <p:cNvPr id="5" name="Title 4"/>
          <p:cNvSpPr>
            <a:spLocks noGrp="1"/>
          </p:cNvSpPr>
          <p:nvPr>
            <p:ph type="title"/>
          </p:nvPr>
        </p:nvSpPr>
        <p:spPr/>
        <p:txBody>
          <a:bodyPr/>
          <a:lstStyle/>
          <a:p>
            <a:endParaRPr lang="en-US"/>
          </a:p>
        </p:txBody>
      </p:sp>
      <p:pic>
        <p:nvPicPr>
          <p:cNvPr id="6" name="Picture 5" descr="gettingAdopters.jpg"/>
          <p:cNvPicPr>
            <a:picLocks noChangeAspect="1"/>
          </p:cNvPicPr>
          <p:nvPr/>
        </p:nvPicPr>
        <p:blipFill>
          <a:blip r:embed="rId3"/>
          <a:stretch>
            <a:fillRect/>
          </a:stretch>
        </p:blipFill>
        <p:spPr>
          <a:xfrm>
            <a:off x="73152" y="109728"/>
            <a:ext cx="9005570" cy="667639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7CD79D9-F536-B549-B9E3-B382F39F2C8F}" type="slidenum">
              <a:rPr lang="en-US" smtClean="0"/>
              <a:pPr/>
              <a:t>9</a:t>
            </a:fld>
            <a:endParaRPr lang="en-US"/>
          </a:p>
        </p:txBody>
      </p:sp>
      <p:sp>
        <p:nvSpPr>
          <p:cNvPr id="5" name="Title 4"/>
          <p:cNvSpPr>
            <a:spLocks noGrp="1"/>
          </p:cNvSpPr>
          <p:nvPr>
            <p:ph type="title"/>
          </p:nvPr>
        </p:nvSpPr>
        <p:spPr/>
        <p:txBody>
          <a:bodyPr/>
          <a:lstStyle/>
          <a:p>
            <a:endParaRPr lang="en-US"/>
          </a:p>
        </p:txBody>
      </p:sp>
      <p:pic>
        <p:nvPicPr>
          <p:cNvPr id="8" name="Picture 7" descr="play_game_list_view.jpg"/>
          <p:cNvPicPr>
            <a:picLocks noChangeAspect="1"/>
          </p:cNvPicPr>
          <p:nvPr/>
        </p:nvPicPr>
        <p:blipFill>
          <a:blip r:embed="rId3"/>
          <a:stretch>
            <a:fillRect/>
          </a:stretch>
        </p:blipFill>
        <p:spPr>
          <a:xfrm>
            <a:off x="73152" y="109728"/>
            <a:ext cx="9005570" cy="6676390"/>
          </a:xfrm>
          <a:prstGeom prst="rect">
            <a:avLst/>
          </a:prstGeom>
        </p:spPr>
      </p:pic>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 - &amp;quot;SimEd Research Team&amp;quot;&quot;/&gt;&lt;property id=&quot;20307&quot; value=&quot;279&quot;/&gt;&lt;/object&gt;&lt;object type=&quot;3&quot; unique_id=&quot;10006&quot;&gt;&lt;property id=&quot;20148&quot; value=&quot;5&quot;/&gt;&lt;property id=&quot;20300&quot; value=&quot;Slide 3 - &amp;quot;Background&amp;quot;&quot;/&gt;&lt;property id=&quot;20307&quot; value=&quot;257&quot;/&gt;&lt;/object&gt;&lt;object type=&quot;3&quot; unique_id=&quot;10007&quot;&gt;&lt;property id=&quot;20148&quot; value=&quot;5&quot;/&gt;&lt;property id=&quot;20300&quot; value=&quot;Slide 4 - &amp;quot;The Board Version&amp;quot;&quot;/&gt;&lt;property id=&quot;20307&quot; value=&quot;259&quot;/&gt;&lt;/object&gt;&lt;object type=&quot;3&quot; unique_id=&quot;10009&quot;&gt;&lt;property id=&quot;20148&quot; value=&quot;5&quot;/&gt;&lt;property id=&quot;20300&quot; value=&quot;Slide 5 - &amp;quot;The 1st Online Version&amp;#x0D;&amp;#x0A;https://www.indiana.edu/~simed/istdemo&amp;#x0D;&amp;#x0A;&amp;quot;&quot;/&gt;&lt;property id=&quot;20307&quot; value=&quot;313&quot;/&gt;&lt;/object&gt;&lt;object type=&quot;3&quot; unique_id=&quot;10050&quot;&gt;&lt;property id=&quot;20148&quot; value=&quot;5&quot;/&gt;&lt;property id=&quot;20300&quot; value=&quot;Slide 37 - &amp;quot;You can play too!&amp;quot;&quot;/&gt;&lt;property id=&quot;20307&quot; value=&quot;341&quot;/&gt;&lt;/object&gt;&lt;object type=&quot;3&quot; unique_id=&quot;10051&quot;&gt;&lt;property id=&quot;20148&quot; value=&quot;5&quot;/&gt;&lt;property id=&quot;20300&quot; value=&quot;Slide 38 - &amp;quot;References &amp;quot;&quot;/&gt;&lt;property id=&quot;20307&quot; value=&quot;268&quot;/&gt;&lt;/object&gt;&lt;object type=&quot;3&quot; unique_id=&quot;10052&quot;&gt;&lt;property id=&quot;20148&quot; value=&quot;5&quot;/&gt;&lt;property id=&quot;20300&quot; value=&quot;Slide 39 - &amp;quot;Questions &amp;quot;&quot;/&gt;&lt;property id=&quot;20307&quot; value=&quot;269&quot;/&gt;&lt;/object&gt;&lt;object type=&quot;3&quot; unique_id=&quot;10471&quot;&gt;&lt;property id=&quot;20148&quot; value=&quot;5&quot;/&gt;&lt;property id=&quot;20300&quot; value=&quot;Slide 7 - &amp;quot;Demo of DSG new version (beta)&amp;quot;&quot;/&gt;&lt;property id=&quot;20307&quot; value=&quot;350&quot;/&gt;&lt;/object&gt;&lt;object type=&quot;3&quot; unique_id=&quot;11057&quot;&gt;&lt;property id=&quot;20148&quot; value=&quot;5&quot;/&gt;&lt;property id=&quot;20300&quot; value=&quot;Slide 8&quot;/&gt;&lt;property id=&quot;20307&quot; value=&quot;351&quot;/&gt;&lt;/object&gt;&lt;object type=&quot;3&quot; unique_id=&quot;11058&quot;&gt;&lt;property id=&quot;20148&quot; value=&quot;5&quot;/&gt;&lt;property id=&quot;20300&quot; value=&quot;Slide 9&quot;/&gt;&lt;property id=&quot;20307&quot; value=&quot;353&quot;/&gt;&lt;/object&gt;&lt;object type=&quot;3&quot; unique_id=&quot;11059&quot;&gt;&lt;property id=&quot;20148&quot; value=&quot;5&quot;/&gt;&lt;property id=&quot;20300&quot; value=&quot;Slide 10&quot;/&gt;&lt;property id=&quot;20307&quot; value=&quot;354&quot;/&gt;&lt;/object&gt;&lt;object type=&quot;3&quot; unique_id=&quot;11060&quot;&gt;&lt;property id=&quot;20148&quot; value=&quot;5&quot;/&gt;&lt;property id=&quot;20300&quot; value=&quot;Slide 11&quot;/&gt;&lt;property id=&quot;20307&quot; value=&quot;355&quot;/&gt;&lt;/object&gt;&lt;object type=&quot;3&quot; unique_id=&quot;11061&quot;&gt;&lt;property id=&quot;20148&quot; value=&quot;5&quot;/&gt;&lt;property id=&quot;20300&quot; value=&quot;Slide 12&quot;/&gt;&lt;property id=&quot;20307&quot; value=&quot;356&quot;/&gt;&lt;/object&gt;&lt;object type=&quot;3&quot; unique_id=&quot;11062&quot;&gt;&lt;property id=&quot;20148&quot; value=&quot;5&quot;/&gt;&lt;property id=&quot;20300&quot; value=&quot;Slide 13&quot;/&gt;&lt;property id=&quot;20307&quot; value=&quot;357&quot;/&gt;&lt;/object&gt;&lt;object type=&quot;3&quot; unique_id=&quot;11063&quot;&gt;&lt;property id=&quot;20148&quot; value=&quot;5&quot;/&gt;&lt;property id=&quot;20300&quot; value=&quot;Slide 14&quot;/&gt;&lt;property id=&quot;20307&quot; value=&quot;358&quot;/&gt;&lt;/object&gt;&lt;object type=&quot;3&quot; unique_id=&quot;11064&quot;&gt;&lt;property id=&quot;20148&quot; value=&quot;5&quot;/&gt;&lt;property id=&quot;20300&quot; value=&quot;Slide 15&quot;/&gt;&lt;property id=&quot;20307&quot; value=&quot;359&quot;/&gt;&lt;/object&gt;&lt;object type=&quot;3&quot; unique_id=&quot;11065&quot;&gt;&lt;property id=&quot;20148&quot; value=&quot;5&quot;/&gt;&lt;property id=&quot;20300&quot; value=&quot;Slide 16&quot;/&gt;&lt;property id=&quot;20307&quot; value=&quot;360&quot;/&gt;&lt;/object&gt;&lt;object type=&quot;3&quot; unique_id=&quot;11066&quot;&gt;&lt;property id=&quot;20148&quot; value=&quot;5&quot;/&gt;&lt;property id=&quot;20300&quot; value=&quot;Slide 17&quot;/&gt;&lt;property id=&quot;20307&quot; value=&quot;362&quot;/&gt;&lt;/object&gt;&lt;object type=&quot;3&quot; unique_id=&quot;11069&quot;&gt;&lt;property id=&quot;20148&quot; value=&quot;5&quot;/&gt;&lt;property id=&quot;20300&quot; value=&quot;Slide 18&quot;/&gt;&lt;property id=&quot;20307&quot; value=&quot;372&quot;/&gt;&lt;/object&gt;&lt;object type=&quot;3&quot; unique_id=&quot;11070&quot;&gt;&lt;property id=&quot;20148&quot; value=&quot;5&quot;/&gt;&lt;property id=&quot;20300&quot; value=&quot;Slide 19 - &amp;quot;Ongoing DSG&amp;#x0D;&amp;#x0A;Research Studies&amp;quot;&quot;/&gt;&lt;property id=&quot;20307&quot; value=&quot;365&quot;/&gt;&lt;/object&gt;&lt;object type=&quot;3&quot; unique_id=&quot;11071&quot;&gt;&lt;property id=&quot;20148&quot; value=&quot;5&quot;/&gt;&lt;property id=&quot;20300&quot; value=&quot;Slide 20 - &amp;quot;Jake Enfield’s Study&amp;quot;&quot;/&gt;&lt;property id=&quot;20307&quot; value=&quot;366&quot;/&gt;&lt;/object&gt;&lt;object type=&quot;3&quot; unique_id=&quot;11072&quot;&gt;&lt;property id=&quot;20148&quot; value=&quot;5&quot;/&gt;&lt;property id=&quot;20300&quot; value=&quot;Slide 21 - &amp;quot;Miguel Lara’s Study&amp;quot;&quot;/&gt;&lt;property id=&quot;20307&quot; value=&quot;370&quot;/&gt;&lt;/object&gt;&lt;object type=&quot;3&quot; unique_id=&quot;11073&quot;&gt;&lt;property id=&quot;20148&quot; value=&quot;5&quot;/&gt;&lt;property id=&quot;20300&quot; value=&quot;Slide 22 - &amp;quot;Rod Myers’ Study&amp;quot;&quot;/&gt;&lt;property id=&quot;20307&quot; value=&quot;369&quot;/&gt;&lt;/object&gt;&lt;object type=&quot;3&quot; unique_id=&quot;11077&quot;&gt;&lt;property id=&quot;20148&quot; value=&quot;5&quot;/&gt;&lt;property id=&quot;20300&quot; value=&quot;Slide 36 - &amp;quot;Miguel’s Version for Prof. Bude Su at CSU Monterey Bay &amp;amp; Beijing&amp;quot;&quot;/&gt;&lt;property id=&quot;20307&quot; value=&quot;374&quot;/&gt;&lt;/object&gt;&lt;object type=&quot;3&quot; unique_id=&quot;11455&quot;&gt;&lt;property id=&quot;20148&quot; value=&quot;5&quot;/&gt;&lt;property id=&quot;20300&quot; value=&quot;Slide 30 - &amp;quot;Instructional Overlay in Game-based Learning&amp;quot;&quot;/&gt;&lt;property id=&quot;20307&quot; value=&quot;381&quot;/&gt;&lt;/object&gt;&lt;object type=&quot;3&quot; unique_id=&quot;11456&quot;&gt;&lt;property id=&quot;20148&quot; value=&quot;5&quot;/&gt;&lt;property id=&quot;20300&quot; value=&quot;Slide 31 - &amp;quot;Iterative Redesign Cycle of &amp;#x0D;&amp;#x0A;Instructional Overlay&amp;quot;&quot;/&gt;&lt;property id=&quot;20307&quot; value=&quot;382&quot;/&gt;&lt;/object&gt;&lt;object type=&quot;3&quot; unique_id=&quot;11457&quot;&gt;&lt;property id=&quot;20148&quot; value=&quot;5&quot;/&gt;&lt;property id=&quot;20300&quot; value=&quot;Slide 32 - &amp;quot;Iterative Redesign Cycle of &amp;#x0D;&amp;#x0A;Instructional Overlay&amp;quot;&quot;/&gt;&lt;property id=&quot;20307&quot; value=&quot;383&quot;/&gt;&lt;/object&gt;&lt;object type=&quot;3&quot; unique_id=&quot;11459&quot;&gt;&lt;property id=&quot;20148&quot; value=&quot;5&quot;/&gt;&lt;property id=&quot;20300&quot; value=&quot;Slide 34 - &amp;quot;Evaluation of Instructional Overlay in game-based learning&amp;quot;&quot;/&gt;&lt;property id=&quot;20307&quot; value=&quot;385&quot;/&gt;&lt;/object&gt;&lt;object type=&quot;3&quot; unique_id=&quot;12522&quot;&gt;&lt;property id=&quot;20148&quot; value=&quot;5&quot;/&gt;&lt;property id=&quot;20300&quot; value=&quot;Slide 35 - &amp;quot;Rod’s Agricultural Version for&amp;#x0D;&amp;#x0A; Prof. Bill Weeks at Oklahoma State Univ. &amp;quot;&quot;/&gt;&lt;property id=&quot;20307&quot; value=&quot;390&quot;/&gt;&lt;/object&gt;&lt;object type=&quot;3&quot; unique_id=&quot;12824&quot;&gt;&lt;property id=&quot;20148&quot; value=&quot;5&quot;/&gt;&lt;property id=&quot;20300&quot; value=&quot;Slide 23 - &amp;quot;Brian Wu’s Study&amp;quot;&quot;/&gt;&lt;property id=&quot;20307&quot; value=&quot;391&quot;/&gt;&lt;/object&gt;&lt;object type=&quot;3&quot; unique_id=&quot;12825&quot;&gt;&lt;property id=&quot;20148&quot; value=&quot;5&quot;/&gt;&lt;property id=&quot;20300&quot; value=&quot;Slide 24 - &amp;quot;Study purpose &amp;quot;&quot;/&gt;&lt;property id=&quot;20307&quot; value=&quot;392&quot;/&gt;&lt;/object&gt;&lt;object type=&quot;3&quot; unique_id=&quot;12826&quot;&gt;&lt;property id=&quot;20148&quot; value=&quot;5&quot;/&gt;&lt;property id=&quot;20300&quot; value=&quot;Slide 25 - &amp;quot;Research questions&amp;quot;&quot;/&gt;&lt;property id=&quot;20307&quot; value=&quot;393&quot;/&gt;&lt;/object&gt;&lt;object type=&quot;3&quot; unique_id=&quot;12827&quot;&gt;&lt;property id=&quot;20148&quot; value=&quot;5&quot;/&gt;&lt;property id=&quot;20300&quot; value=&quot;Slide 26 - &amp;quot;Type of signaling used&amp;quot;&quot;/&gt;&lt;property id=&quot;20307&quot; value=&quot;394&quot;/&gt;&lt;/object&gt;&lt;object type=&quot;3&quot; unique_id=&quot;12828&quot;&gt;&lt;property id=&quot;20148&quot; value=&quot;5&quot;/&gt;&lt;property id=&quot;20300&quot; value=&quot;Slide 27 - &amp;quot;Research design&amp;quot;&quot;/&gt;&lt;property id=&quot;20307&quot; value=&quot;395&quot;/&gt;&lt;/object&gt;&lt;object type=&quot;3&quot; unique_id=&quot;12829&quot;&gt;&lt;property id=&quot;20148&quot; value=&quot;5&quot;/&gt;&lt;property id=&quot;20300&quot; value=&quot;Slide 28 - &amp;quot;Conclusion &amp;quot;&quot;/&gt;&lt;property id=&quot;20307&quot; value=&quot;396&quot;/&gt;&lt;/object&gt;&lt;object type=&quot;3&quot; unique_id=&quot;12830&quot;&gt;&lt;property id=&quot;20148&quot; value=&quot;5&quot;/&gt;&lt;property id=&quot;20300&quot; value=&quot;Slide 29 - &amp;quot;Implication for future studies&amp;quot;&quot;/&gt;&lt;property id=&quot;20307&quot; value=&quot;397&quot;/&gt;&lt;/object&gt;&lt;object type=&quot;3&quot; unique_id=&quot;13083&quot;&gt;&lt;property id=&quot;20148&quot; value=&quot;5&quot;/&gt;&lt;property id=&quot;20300&quot; value=&quot;Slide 33 - &amp;quot;Proposed Instructional Overlay Strategies in Complex Games&amp;quot;&quot;/&gt;&lt;property id=&quot;20307&quot; value=&quot;398&quot;/&gt;&lt;/object&gt;&lt;object type=&quot;3&quot; unique_id=&quot;14022&quot;&gt;&lt;property id=&quot;20148&quot; value=&quot;5&quot;/&gt;&lt;property id=&quot;20300&quot; value=&quot;Slide 6&quot;/&gt;&lt;property id=&quot;20307&quot; value=&quot;399&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hibit">
  <a:themeElements>
    <a:clrScheme name="Exhibit">
      <a:dk1>
        <a:sysClr val="windowText" lastClr="000000"/>
      </a:dk1>
      <a:lt1>
        <a:sysClr val="window" lastClr="FFFFFF"/>
      </a:lt1>
      <a:dk2>
        <a:srgbClr val="1C3264"/>
      </a:dk2>
      <a:lt2>
        <a:srgbClr val="CCCCCC"/>
      </a:lt2>
      <a:accent1>
        <a:srgbClr val="3399FF"/>
      </a:accent1>
      <a:accent2>
        <a:srgbClr val="69FFFF"/>
      </a:accent2>
      <a:accent3>
        <a:srgbClr val="CCFF33"/>
      </a:accent3>
      <a:accent4>
        <a:srgbClr val="3333FF"/>
      </a:accent4>
      <a:accent5>
        <a:srgbClr val="9933FF"/>
      </a:accent5>
      <a:accent6>
        <a:srgbClr val="FF33FF"/>
      </a:accent6>
      <a:hlink>
        <a:srgbClr val="6699FF"/>
      </a:hlink>
      <a:folHlink>
        <a:srgbClr val="9999CC"/>
      </a:folHlink>
    </a:clrScheme>
    <a:fontScheme name="Exhibit">
      <a:majorFont>
        <a:latin typeface="Corbel"/>
        <a:ea typeface=""/>
        <a:cs typeface=""/>
        <a:font script="Jpan" typeface="ＭＳ Ｐゴシック"/>
      </a:majorFont>
      <a:minorFont>
        <a:latin typeface="Corbel"/>
        <a:ea typeface=""/>
        <a:cs typeface=""/>
        <a:font script="Jpan" typeface="ＭＳ Ｐゴシック"/>
      </a:minorFont>
    </a:fontScheme>
    <a:fmtScheme name="Exhibit">
      <a:fillStyleLst>
        <a:solidFill>
          <a:schemeClr val="phClr"/>
        </a:solidFill>
        <a:gradFill rotWithShape="1">
          <a:gsLst>
            <a:gs pos="0">
              <a:schemeClr val="phClr">
                <a:tint val="100000"/>
                <a:shade val="50000"/>
                <a:satMod val="110000"/>
                <a:lumMod val="70000"/>
              </a:schemeClr>
            </a:gs>
            <a:gs pos="50000">
              <a:schemeClr val="phClr">
                <a:tint val="80000"/>
                <a:satMod val="135000"/>
              </a:schemeClr>
            </a:gs>
            <a:gs pos="100000">
              <a:schemeClr val="phClr">
                <a:tint val="30000"/>
                <a:satMod val="150000"/>
              </a:schemeClr>
            </a:gs>
          </a:gsLst>
          <a:lin ang="16200000" scaled="1"/>
        </a:gradFill>
        <a:gradFill rotWithShape="1">
          <a:gsLst>
            <a:gs pos="0">
              <a:schemeClr val="phClr">
                <a:shade val="50000"/>
                <a:satMod val="110000"/>
                <a:lumMod val="70000"/>
              </a:schemeClr>
            </a:gs>
            <a:gs pos="65000">
              <a:schemeClr val="phClr">
                <a:shade val="90000"/>
                <a:satMod val="200000"/>
                <a:lumMod val="110000"/>
              </a:schemeClr>
            </a:gs>
            <a:gs pos="100000">
              <a:schemeClr val="phClr">
                <a:tint val="90000"/>
                <a:shade val="100000"/>
                <a:satMod val="250000"/>
                <a:lumMod val="150000"/>
              </a:schemeClr>
            </a:gs>
          </a:gsLst>
          <a:lin ang="16200000" scaled="1"/>
        </a:gradFill>
      </a:fillStyleLst>
      <a:lnStyleLst>
        <a:ln w="31750" cap="flat" cmpd="sng" algn="ctr">
          <a:solidFill>
            <a:schemeClr val="phClr">
              <a:satMod val="105000"/>
            </a:schemeClr>
          </a:solidFill>
          <a:prstDash val="solid"/>
        </a:ln>
        <a:ln w="50800" cap="flat" cmpd="sng" algn="ctr">
          <a:solidFill>
            <a:schemeClr val="phClr">
              <a:alpha val="95000"/>
            </a:schemeClr>
          </a:solidFill>
          <a:prstDash val="solid"/>
        </a:ln>
        <a:ln w="50800" cap="flat" cmpd="sng" algn="ctr">
          <a:solidFill>
            <a:schemeClr val="phClr">
              <a:alpha val="90000"/>
            </a:schemeClr>
          </a:solidFill>
          <a:prstDash val="solid"/>
        </a:ln>
      </a:lnStyleLst>
      <a:effectStyleLst>
        <a:effectStyle>
          <a:effectLst/>
        </a:effectStyle>
        <a:effectStyle>
          <a:effectLst>
            <a:reflection blurRad="12700" stA="25000" endPos="15000" dist="50800" dir="5400000" sy="-100000" rotWithShape="0"/>
          </a:effectLst>
        </a:effectStyle>
        <a:effectStyle>
          <a:effectLst>
            <a:innerShdw blurRad="76200" dist="25400" dir="5400000">
              <a:srgbClr val="FFFFFF">
                <a:alpha val="50000"/>
              </a:srgbClr>
            </a:innerShdw>
            <a:outerShdw blurRad="254000" dist="254000" dir="5400000" sx="90000" sy="-30000" rotWithShape="0">
              <a:srgbClr val="000000">
                <a:alpha val="25000"/>
              </a:srgbClr>
            </a:outerShdw>
          </a:effectLst>
          <a:scene3d>
            <a:camera prst="orthographicFront">
              <a:rot lat="0" lon="0" rev="0"/>
            </a:camera>
            <a:lightRig rig="twoPt" dir="t">
              <a:rot lat="0" lon="0" rev="54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70000"/>
                <a:satMod val="120000"/>
                <a:lumMod val="30000"/>
              </a:schemeClr>
              <a:schemeClr val="phClr">
                <a:tint val="70000"/>
                <a:satMod val="500000"/>
                <a:lumMod val="5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Exhibit.thmx</Template>
  <TotalTime>6498</TotalTime>
  <Words>1903</Words>
  <Application>Microsoft Macintosh PowerPoint</Application>
  <PresentationFormat>On-screen Show (4:3)</PresentationFormat>
  <Paragraphs>381</Paragraphs>
  <Slides>39</Slides>
  <Notes>24</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Exhibit</vt:lpstr>
      <vt:lpstr>PowerPoint Presentation</vt:lpstr>
      <vt:lpstr>SimEd Research Team</vt:lpstr>
      <vt:lpstr>Background</vt:lpstr>
      <vt:lpstr>The Board Version</vt:lpstr>
      <vt:lpstr>The 1st Online Version https://www.indiana.edu/~simed/istdemo </vt:lpstr>
      <vt:lpstr>PowerPoint Presentation</vt:lpstr>
      <vt:lpstr>Demo of DSG new version (beta)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Ongoing DSG Research Studies</vt:lpstr>
      <vt:lpstr>Jake Enfield’s Study</vt:lpstr>
      <vt:lpstr>Miguel Lara’s Study</vt:lpstr>
      <vt:lpstr>Rod Myers’ Study</vt:lpstr>
      <vt:lpstr>Brian Wu’s Study</vt:lpstr>
      <vt:lpstr>Study purpose </vt:lpstr>
      <vt:lpstr>Research questions</vt:lpstr>
      <vt:lpstr>Type of signaling used</vt:lpstr>
      <vt:lpstr>Research design</vt:lpstr>
      <vt:lpstr>Conclusion </vt:lpstr>
      <vt:lpstr>Implications for future studies</vt:lpstr>
      <vt:lpstr>Instructional Overlay in Game-based Learning</vt:lpstr>
      <vt:lpstr>Iterative Redesign Cycle of  Instructional Overlay</vt:lpstr>
      <vt:lpstr>Iterative Redesign Cycle of  Instructional Overlay</vt:lpstr>
      <vt:lpstr>Proposed Instructional Overlay Strategies in Complex Games</vt:lpstr>
      <vt:lpstr>Evaluation of Instructional Overlay in game-based learning</vt:lpstr>
      <vt:lpstr>Rod’s Agricultural Version for  Prof. Bill Weeks at Oklahoma State Univ. </vt:lpstr>
      <vt:lpstr>Miguel’s Version for Prof. Bude Su at CSU Monterey Bay &amp; Beijing</vt:lpstr>
      <vt:lpstr>You can play too!</vt:lpstr>
      <vt:lpstr>References </vt:lpstr>
      <vt:lpstr>Questions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Diffusion Simulation Game</dc:title>
  <dc:creator>Ted Frick</dc:creator>
  <cp:lastModifiedBy>Theodore Frick</cp:lastModifiedBy>
  <cp:revision>386</cp:revision>
  <cp:lastPrinted>2011-11-06T05:31:24Z</cp:lastPrinted>
  <dcterms:created xsi:type="dcterms:W3CDTF">2009-07-07T16:08:45Z</dcterms:created>
  <dcterms:modified xsi:type="dcterms:W3CDTF">2011-11-06T16:44:27Z</dcterms:modified>
</cp:coreProperties>
</file>