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1"/>
  </p:sldMasterIdLst>
  <p:notesMasterIdLst>
    <p:notesMasterId r:id="rId37"/>
  </p:notesMasterIdLst>
  <p:sldIdLst>
    <p:sldId id="256" r:id="rId2"/>
    <p:sldId id="391" r:id="rId3"/>
    <p:sldId id="356" r:id="rId4"/>
    <p:sldId id="393" r:id="rId5"/>
    <p:sldId id="392" r:id="rId6"/>
    <p:sldId id="374" r:id="rId7"/>
    <p:sldId id="351" r:id="rId8"/>
    <p:sldId id="394" r:id="rId9"/>
    <p:sldId id="401" r:id="rId10"/>
    <p:sldId id="350" r:id="rId11"/>
    <p:sldId id="348" r:id="rId12"/>
    <p:sldId id="395" r:id="rId13"/>
    <p:sldId id="396" r:id="rId14"/>
    <p:sldId id="360" r:id="rId15"/>
    <p:sldId id="398" r:id="rId16"/>
    <p:sldId id="397" r:id="rId17"/>
    <p:sldId id="402" r:id="rId18"/>
    <p:sldId id="346" r:id="rId19"/>
    <p:sldId id="403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405" r:id="rId30"/>
    <p:sldId id="375" r:id="rId31"/>
    <p:sldId id="388" r:id="rId32"/>
    <p:sldId id="400" r:id="rId33"/>
    <p:sldId id="404" r:id="rId34"/>
    <p:sldId id="406" r:id="rId35"/>
    <p:sldId id="363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5" autoAdjust="0"/>
    <p:restoredTop sz="89681" autoAdjust="0"/>
  </p:normalViewPr>
  <p:slideViewPr>
    <p:cSldViewPr snapToObjects="1">
      <p:cViewPr>
        <p:scale>
          <a:sx n="90" d="100"/>
          <a:sy n="90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DE6C-A12B-4FFF-B90A-90427066C839}" type="datetimeFigureOut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ECD60-9B37-4711-8FA0-163599F998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2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CD60-9B37-4711-8FA0-163599F9982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CD60-9B37-4711-8FA0-163599F9982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6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44D2-73B8-46E6-8B41-96D2CB39CCA6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4C54-8C3A-4C5E-8EE1-8384F234DFA4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86B0-F8AA-4D8A-AC14-401616B9026A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ADB7-68A0-4FF4-9273-26B7C0742910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621B-7EC6-41EC-B95A-05ABD45E25CE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291A-04FD-496D-88CF-E9161B28326E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1A20-C73C-4CC5-86B8-6AD8DAED6BFB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BD8B-1F9A-48F2-B834-F877AE4CB110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29B7-72A0-4C89-BDF3-7CCB93EAE560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85B5-4B76-4B13-802C-D92ED2593B04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BF21-F952-4801-934C-F0333068284F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38442A3-D5F1-4B5D-9C06-183917778F6B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6C223F7-F2AA-4551-9452-1102413608C8}" type="datetime1">
              <a:rPr lang="en-US" smtClean="0"/>
              <a:pPr/>
              <a:t>11/19/11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CD79D9-F536-B549-B9E3-B382F39F2C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indiana.edu/~ist/" TargetMode="External"/><Relationship Id="rId4" Type="http://schemas.openxmlformats.org/officeDocument/2006/relationships/hyperlink" Target="http://www.indiana.edu/~istdemo" TargetMode="External"/><Relationship Id="rId5" Type="http://schemas.openxmlformats.org/officeDocument/2006/relationships/hyperlink" Target="http://www.indiana.edu/~aptfric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52400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Analyzing Interaction Patterns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Verify a Simulation/Game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1" y="2133600"/>
            <a:ext cx="3581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Rod Myers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Ph.D. candidate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Instructional Systems Technology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Indiana University-Bloomington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Dissertation Chair: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Dr. Ted Frick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Professor and Department Chair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Instructional Systems Technology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Indiana University-Bloomington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dsg_list_view_lunchm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68" y="2209800"/>
            <a:ext cx="4361332" cy="321338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411"/>
            <a:ext cx="8458200" cy="609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Main components of the game</a:t>
            </a:r>
          </a:p>
          <a:p>
            <a:pPr>
              <a:buNone/>
            </a:pP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77CD79D9-F536-B549-B9E3-B382F39F2C8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Content Placeholder 12" descr="DFGold1.tiff"/>
          <p:cNvPicPr>
            <a:picLocks noChangeAspect="1"/>
          </p:cNvPicPr>
          <p:nvPr/>
        </p:nvPicPr>
        <p:blipFill>
          <a:blip r:embed="rId2" cstate="print"/>
          <a:srcRect t="-2688" b="-2688"/>
          <a:stretch>
            <a:fillRect/>
          </a:stretch>
        </p:blipFill>
        <p:spPr>
          <a:xfrm>
            <a:off x="871463" y="2204411"/>
            <a:ext cx="7636024" cy="4495800"/>
          </a:xfrm>
          <a:prstGeom prst="rect">
            <a:avLst/>
          </a:prstGeom>
        </p:spPr>
      </p:pic>
      <p:sp>
        <p:nvSpPr>
          <p:cNvPr id="11" name="Line Callout 2 10"/>
          <p:cNvSpPr/>
          <p:nvPr/>
        </p:nvSpPr>
        <p:spPr>
          <a:xfrm>
            <a:off x="4495800" y="2128211"/>
            <a:ext cx="1143000" cy="609600"/>
          </a:xfrm>
          <a:prstGeom prst="borderCallout2">
            <a:avLst>
              <a:gd name="adj1" fmla="val 49607"/>
              <a:gd name="adj2" fmla="val 100267"/>
              <a:gd name="adj3" fmla="val 50543"/>
              <a:gd name="adj4" fmla="val 143133"/>
              <a:gd name="adj5" fmla="val 50382"/>
              <a:gd name="adj6" fmla="val 142993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Year</a:t>
            </a:r>
          </a:p>
          <a:p>
            <a:pPr algn="ctr"/>
            <a:r>
              <a:rPr lang="en-US" dirty="0" smtClean="0"/>
              <a:t>Calendar</a:t>
            </a:r>
            <a:endParaRPr lang="en-US" dirty="0"/>
          </a:p>
        </p:txBody>
      </p:sp>
      <p:sp>
        <p:nvSpPr>
          <p:cNvPr id="12" name="Line Callout 2 11"/>
          <p:cNvSpPr/>
          <p:nvPr/>
        </p:nvSpPr>
        <p:spPr>
          <a:xfrm>
            <a:off x="228600" y="2128211"/>
            <a:ext cx="1295400" cy="609600"/>
          </a:xfrm>
          <a:prstGeom prst="borderCallout2">
            <a:avLst>
              <a:gd name="adj1" fmla="val 99789"/>
              <a:gd name="adj2" fmla="val 48267"/>
              <a:gd name="adj3" fmla="val 154842"/>
              <a:gd name="adj4" fmla="val 47912"/>
              <a:gd name="adj5" fmla="val 154624"/>
              <a:gd name="adj6" fmla="val 47640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 of Adopters</a:t>
            </a:r>
            <a:endParaRPr lang="en-US" dirty="0"/>
          </a:p>
        </p:txBody>
      </p:sp>
      <p:sp>
        <p:nvSpPr>
          <p:cNvPr id="13" name="Line Callout 2 12"/>
          <p:cNvSpPr/>
          <p:nvPr/>
        </p:nvSpPr>
        <p:spPr>
          <a:xfrm>
            <a:off x="7620000" y="2890211"/>
            <a:ext cx="1143000" cy="304800"/>
          </a:xfrm>
          <a:prstGeom prst="borderCallout2">
            <a:avLst>
              <a:gd name="adj1" fmla="val 94607"/>
              <a:gd name="adj2" fmla="val 65067"/>
              <a:gd name="adj3" fmla="val 163043"/>
              <a:gd name="adj4" fmla="val 64733"/>
              <a:gd name="adj5" fmla="val 160991"/>
              <a:gd name="adj6" fmla="val -51569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7886700" y="4071311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7543800" y="494761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Callout 2 15"/>
          <p:cNvSpPr/>
          <p:nvPr/>
        </p:nvSpPr>
        <p:spPr>
          <a:xfrm>
            <a:off x="2590800" y="2661611"/>
            <a:ext cx="1143000" cy="533400"/>
          </a:xfrm>
          <a:prstGeom prst="borderCallout2">
            <a:avLst>
              <a:gd name="adj1" fmla="val 77595"/>
              <a:gd name="adj2" fmla="val 99451"/>
              <a:gd name="adj3" fmla="val 77001"/>
              <a:gd name="adj4" fmla="val 143133"/>
              <a:gd name="adj5" fmla="val 161064"/>
              <a:gd name="adj6" fmla="val 142766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Adoption Phase</a:t>
            </a:r>
            <a:endParaRPr lang="en-US" dirty="0"/>
          </a:p>
        </p:txBody>
      </p:sp>
      <p:sp>
        <p:nvSpPr>
          <p:cNvPr id="17" name="Line Callout 2 16"/>
          <p:cNvSpPr/>
          <p:nvPr/>
        </p:nvSpPr>
        <p:spPr>
          <a:xfrm>
            <a:off x="381000" y="6014411"/>
            <a:ext cx="1752600" cy="609600"/>
          </a:xfrm>
          <a:prstGeom prst="borderCallout2">
            <a:avLst>
              <a:gd name="adj1" fmla="val 49607"/>
              <a:gd name="adj2" fmla="val 100267"/>
              <a:gd name="adj3" fmla="val 49074"/>
              <a:gd name="adj4" fmla="val 152909"/>
              <a:gd name="adj5" fmla="val -108979"/>
              <a:gd name="adj6" fmla="val 153165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 Members &amp; Personal Info</a:t>
            </a:r>
          </a:p>
        </p:txBody>
      </p:sp>
      <p:sp>
        <p:nvSpPr>
          <p:cNvPr id="18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Analyzing Interaction Patterns </a:t>
            </a:r>
            <a:br>
              <a:rPr lang="en-US" dirty="0" smtClean="0"/>
            </a:br>
            <a:r>
              <a:rPr lang="en-US" dirty="0" smtClean="0"/>
              <a:t>to Verify a Simulation/Game Model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2098674"/>
            <a:ext cx="4040188" cy="512763"/>
          </a:xfrm>
        </p:spPr>
        <p:txBody>
          <a:bodyPr/>
          <a:lstStyle/>
          <a:p>
            <a:r>
              <a:rPr lang="en-US" dirty="0" smtClean="0"/>
              <a:t>Information Activities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721225" y="2098674"/>
            <a:ext cx="4041775" cy="512763"/>
          </a:xfrm>
        </p:spPr>
        <p:txBody>
          <a:bodyPr/>
          <a:lstStyle/>
          <a:p>
            <a:r>
              <a:rPr lang="en-US" dirty="0" smtClean="0"/>
              <a:t>Diffusion Activities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33400" y="2687637"/>
            <a:ext cx="4040188" cy="39417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Get Personal Information</a:t>
            </a:r>
          </a:p>
          <a:p>
            <a:r>
              <a:rPr lang="en-US" sz="2200" dirty="0" smtClean="0"/>
              <a:t>View diagrams of interpersonal relationships</a:t>
            </a:r>
          </a:p>
          <a:p>
            <a:pPr lvl="1"/>
            <a:r>
              <a:rPr lang="en-US" sz="2200" dirty="0" err="1" smtClean="0"/>
              <a:t>Lunchmates</a:t>
            </a:r>
            <a:endParaRPr lang="en-US" sz="2200" dirty="0" smtClean="0"/>
          </a:p>
          <a:p>
            <a:pPr lvl="1"/>
            <a:r>
              <a:rPr lang="en-US" sz="2200" dirty="0" smtClean="0"/>
              <a:t>Committee members</a:t>
            </a:r>
          </a:p>
          <a:p>
            <a:pPr lvl="1"/>
            <a:r>
              <a:rPr lang="en-US" sz="2200" dirty="0" smtClean="0"/>
              <a:t>Social networks</a:t>
            </a:r>
            <a:endParaRPr lang="en-US" sz="2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21225" y="2687637"/>
            <a:ext cx="4041775" cy="394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Talk To</a:t>
            </a:r>
          </a:p>
          <a:p>
            <a:r>
              <a:rPr lang="en-US" dirty="0" smtClean="0"/>
              <a:t>Ask Help</a:t>
            </a:r>
          </a:p>
          <a:p>
            <a:r>
              <a:rPr lang="en-US" dirty="0" smtClean="0"/>
              <a:t>Pilot Test</a:t>
            </a:r>
          </a:p>
          <a:p>
            <a:r>
              <a:rPr lang="en-US" dirty="0" smtClean="0"/>
              <a:t>Site Visit</a:t>
            </a:r>
          </a:p>
          <a:p>
            <a:r>
              <a:rPr lang="en-US" dirty="0" smtClean="0"/>
              <a:t>Print</a:t>
            </a:r>
          </a:p>
          <a:p>
            <a:r>
              <a:rPr lang="en-US" dirty="0" smtClean="0"/>
              <a:t>Presentation</a:t>
            </a:r>
          </a:p>
          <a:p>
            <a:r>
              <a:rPr lang="en-US" dirty="0" smtClean="0"/>
              <a:t>Demonstration</a:t>
            </a:r>
          </a:p>
          <a:p>
            <a:r>
              <a:rPr lang="en-US" dirty="0" smtClean="0"/>
              <a:t>Workshops (3 types)</a:t>
            </a:r>
          </a:p>
          <a:p>
            <a:r>
              <a:rPr lang="en-US" dirty="0" smtClean="0"/>
              <a:t>Local Mass Media</a:t>
            </a:r>
          </a:p>
          <a:p>
            <a:r>
              <a:rPr lang="en-US" dirty="0" smtClean="0"/>
              <a:t>Compulsion</a:t>
            </a:r>
          </a:p>
          <a:p>
            <a:r>
              <a:rPr lang="en-US" dirty="0" smtClean="0"/>
              <a:t>Confrontation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447800"/>
            <a:ext cx="8458200" cy="609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447800"/>
            <a:ext cx="8458200" cy="609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Computational Model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4416867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28936"/>
            <a:ext cx="4191000" cy="389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4350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5736"/>
            <a:ext cx="7467600" cy="3907464"/>
          </a:xfrm>
        </p:spPr>
        <p:txBody>
          <a:bodyPr>
            <a:normAutofit fontScale="85000" lnSpcReduction="10000"/>
          </a:bodyPr>
          <a:lstStyle/>
          <a:p>
            <a:r>
              <a:rPr lang="en-US" sz="3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Analysis of Patterns in Configurations</a:t>
            </a:r>
            <a:endParaRPr lang="en-US" sz="3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900" dirty="0" smtClean="0"/>
              <a:t>Maps of system structures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Analysis of Patterns in Time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 smtClean="0"/>
              <a:t>Maps of temporal relations of </a:t>
            </a:r>
            <a:r>
              <a:rPr lang="en-US" sz="2900" dirty="0" smtClean="0">
                <a:solidFill>
                  <a:srgbClr val="00B0F0"/>
                </a:solidFill>
              </a:rPr>
              <a:t>categories within classifications</a:t>
            </a:r>
            <a:r>
              <a:rPr lang="en-US" sz="2900" dirty="0" smtClean="0"/>
              <a:t> (system dynamics)</a:t>
            </a:r>
          </a:p>
          <a:p>
            <a:pPr lvl="1">
              <a:buFont typeface="Arial" pitchFamily="34" charset="0"/>
              <a:buChar char="•"/>
            </a:pPr>
            <a:r>
              <a:rPr lang="en-US" sz="2900" dirty="0" smtClean="0"/>
              <a:t>Temporal </a:t>
            </a:r>
            <a:r>
              <a:rPr lang="en-US" sz="2900" dirty="0"/>
              <a:t>maps are queried for sequences of observed events, resulting in probability estimates for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6049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MAPSAT: Map and Analyze Patterns &amp; Structures Across Time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</p:spTree>
    <p:extLst>
      <p:ext uri="{BB962C8B-B14F-4D97-AF65-F5344CB8AC3E}">
        <p14:creationId xmlns:p14="http://schemas.microsoft.com/office/powerpoint/2010/main" val="135638532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5736"/>
            <a:ext cx="7467600" cy="4821864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Quantitative methods</a:t>
            </a:r>
          </a:p>
          <a:p>
            <a:pPr lvl="1"/>
            <a:r>
              <a:rPr lang="en-US" sz="2900" dirty="0" smtClean="0"/>
              <a:t>General linear models approach assumes linear, additive models</a:t>
            </a:r>
          </a:p>
          <a:p>
            <a:pPr lvl="1"/>
            <a:r>
              <a:rPr lang="en-US" sz="2900" dirty="0" smtClean="0">
                <a:solidFill>
                  <a:srgbClr val="00B0F0"/>
                </a:solidFill>
              </a:rPr>
              <a:t>Variables</a:t>
            </a:r>
            <a:r>
              <a:rPr lang="en-US" sz="2900" dirty="0" smtClean="0"/>
              <a:t> (components) are </a:t>
            </a:r>
            <a:r>
              <a:rPr lang="en-US" sz="2900" dirty="0" smtClean="0">
                <a:solidFill>
                  <a:srgbClr val="00B0F0"/>
                </a:solidFill>
              </a:rPr>
              <a:t>measured separately </a:t>
            </a:r>
            <a:r>
              <a:rPr lang="en-US" sz="2900" dirty="0" smtClean="0"/>
              <a:t>and statistics are used to </a:t>
            </a:r>
            <a:r>
              <a:rPr lang="en-US" sz="2900" i="1" dirty="0" smtClean="0">
                <a:solidFill>
                  <a:srgbClr val="00B0F0"/>
                </a:solidFill>
              </a:rPr>
              <a:t>relate measures </a:t>
            </a:r>
            <a:r>
              <a:rPr lang="en-US" sz="2900" dirty="0" smtClean="0"/>
              <a:t>(e.g., correlation, multiple and logistic regression, path analysis, hierarchical linear models, structural equations)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Qualitative methods</a:t>
            </a:r>
          </a:p>
          <a:p>
            <a:pPr lvl="1"/>
            <a:r>
              <a:rPr lang="en-US" sz="2900" dirty="0" smtClean="0"/>
              <a:t>Rich details of individual cases, including patterns</a:t>
            </a:r>
          </a:p>
          <a:p>
            <a:pPr lvl="1"/>
            <a:r>
              <a:rPr lang="en-US" sz="2900" dirty="0" smtClean="0"/>
              <a:t>Lack of generalizability</a:t>
            </a:r>
            <a:br>
              <a:rPr lang="en-US" sz="2900" dirty="0" smtClean="0"/>
            </a:br>
            <a:endParaRPr lang="en-US" sz="2900" dirty="0" smtClean="0"/>
          </a:p>
          <a:p>
            <a:r>
              <a:rPr lang="en-US" sz="3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Mixed methods</a:t>
            </a:r>
          </a:p>
          <a:p>
            <a:pPr lvl="1"/>
            <a:r>
              <a:rPr lang="en-US" sz="2900" dirty="0" smtClean="0"/>
              <a:t>Utilize strengths of both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6049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MAPSAT: Map and Analyze Patterns &amp; Structures Across Time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7467600" cy="3992563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With MAPSAT we index relations directly and specifically</a:t>
            </a:r>
          </a:p>
          <a:p>
            <a:pPr lvl="1"/>
            <a:r>
              <a:rPr lang="en-US" sz="2300" dirty="0"/>
              <a:t>‘Map relations’ is a better way to say this, since we do not measure in the usual sense</a:t>
            </a:r>
          </a:p>
          <a:p>
            <a:pPr lvl="1"/>
            <a:r>
              <a:rPr lang="en-US" sz="2300" dirty="0"/>
              <a:t>Relations are specifically indexed</a:t>
            </a:r>
          </a:p>
          <a:p>
            <a:pPr lvl="1"/>
            <a:r>
              <a:rPr lang="en-US" sz="2300" dirty="0"/>
              <a:t>No function is assumed for representing relations (e.g. a linear, additive model)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6049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MAPSAT: Map and Analyze Patterns &amp; Structures Across Time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492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6049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MAPSAT: Analysis of Patterns in Time (APT)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19337"/>
            <a:ext cx="6526266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026301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Limitations</a:t>
            </a:r>
            <a:r>
              <a:rPr lang="en-US" sz="2800" dirty="0" smtClean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		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483655"/>
            <a:ext cx="78486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defTabSz="914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200" dirty="0" smtClean="0"/>
              <a:t>Historical data captured for game state, not analysis</a:t>
            </a:r>
          </a:p>
          <a:p>
            <a:pPr marL="420624" indent="-384048" defTabSz="914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200" dirty="0" smtClean="0"/>
              <a:t>Lacking critical data regarding…</a:t>
            </a:r>
          </a:p>
          <a:p>
            <a:pPr marL="722376" lvl="1" indent="-274320" defTabSz="914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200" dirty="0" err="1" smtClean="0"/>
              <a:t>staff member’s adoption phase at a given time</a:t>
            </a:r>
          </a:p>
          <a:p>
            <a:pPr marL="722376" lvl="1" indent="-274320" defTabSz="914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en-US" sz="2200" dirty="0" smtClean="0"/>
              <a:t>points awarded per staff member for a turn</a:t>
            </a:r>
          </a:p>
          <a:p>
            <a:pPr marL="722376" lvl="1" indent="-274320" defTabSz="914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</a:pPr>
            <a:endParaRPr lang="en-US" sz="2200" dirty="0" err="1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36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Enfield, J., Myers, R. D., Lara, M., &amp; Frick, T. W. (2011). Innovation diffusion: Assessment of strategies within the DIFFUSION SIMULATION GAME. </a:t>
            </a:r>
            <a:r>
              <a:rPr lang="en-US" sz="2200" i="1" dirty="0"/>
              <a:t>Simulation &amp; Gaming</a:t>
            </a:r>
            <a:r>
              <a:rPr lang="en-US" sz="2200" dirty="0"/>
              <a:t>. Advance online publication. </a:t>
            </a:r>
            <a:r>
              <a:rPr lang="en-US" sz="2200" dirty="0" err="1"/>
              <a:t>doi</a:t>
            </a:r>
            <a:r>
              <a:rPr lang="en-US" sz="2200" dirty="0"/>
              <a:t>: 10.1177/1046878111408024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24000"/>
            <a:ext cx="8458200" cy="609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Pilot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7473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7467600" cy="4525963"/>
          </a:xfrm>
        </p:spPr>
        <p:txBody>
          <a:bodyPr/>
          <a:lstStyle/>
          <a:p>
            <a:r>
              <a:rPr lang="en-US" dirty="0" smtClean="0"/>
              <a:t>Modify original code:</a:t>
            </a:r>
          </a:p>
          <a:p>
            <a:pPr lvl="1"/>
            <a:r>
              <a:rPr lang="en-US" dirty="0" smtClean="0"/>
              <a:t>Use data from original games as parameters to calculate results</a:t>
            </a:r>
          </a:p>
          <a:p>
            <a:pPr lvl="1"/>
            <a:r>
              <a:rPr lang="en-US" dirty="0" smtClean="0"/>
              <a:t>Store data that were lacking in first study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Minor improvements to code over time</a:t>
            </a:r>
          </a:p>
          <a:p>
            <a:pPr lvl="1"/>
            <a:r>
              <a:rPr lang="en-US" dirty="0" smtClean="0"/>
              <a:t>Ambiguity of certain results</a:t>
            </a:r>
          </a:p>
          <a:p>
            <a:pPr lvl="2"/>
            <a:r>
              <a:rPr lang="en-US" dirty="0" smtClean="0"/>
              <a:t>Duplicate feedback text for different results</a:t>
            </a:r>
          </a:p>
          <a:p>
            <a:pPr lvl="2"/>
            <a:r>
              <a:rPr lang="en-US" dirty="0" smtClean="0"/>
              <a:t>Write function to try all possible 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762000"/>
          </a:xfrm>
        </p:spPr>
        <p:txBody>
          <a:bodyPr vert="horz" anchor="t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“Replaying” the Games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Analyzing Interaction Patterns </a:t>
            </a:r>
            <a:br>
              <a:rPr lang="en-US" smtClean="0"/>
            </a:br>
            <a:r>
              <a:rPr lang="en-US" smtClean="0"/>
              <a:t>to Verify a Simulation/Game Model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467600" cy="4525963"/>
          </a:xfrm>
        </p:spPr>
        <p:txBody>
          <a:bodyPr>
            <a:normAutofit fontScale="925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Formulate the conceptual model as patterns of temporal events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Map those events to actions that may be taken in the simulation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Identify the data associated with those actions required for analysis (classifications and categories)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Collect the data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Query the data for patterns of interest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Calculate the probability of these patterns resulting in successful gameplay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762000"/>
          </a:xfrm>
        </p:spPr>
        <p:txBody>
          <a:bodyPr vert="horz" lIns="45720" rIns="45720" anchor="t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APT for Model Verification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Analyzing Interaction Patterns </a:t>
            </a:r>
            <a:br>
              <a:rPr lang="en-US" smtClean="0"/>
            </a:br>
            <a:r>
              <a:rPr lang="en-US" smtClean="0"/>
              <a:t>to Verify a Simulation/Game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140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7467600" cy="426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Problem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When </a:t>
            </a:r>
            <a:r>
              <a:rPr lang="en-US" sz="2400" dirty="0"/>
              <a:t>games and simulations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represent</a:t>
            </a:r>
            <a:r>
              <a:rPr lang="en-US" sz="2400" dirty="0"/>
              <a:t> real-world systems and processes, designers must consider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degree of fidelity </a:t>
            </a:r>
            <a:r>
              <a:rPr lang="en-US" sz="2400" dirty="0"/>
              <a:t>appropriate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for various elements, including the external representation, the </a:t>
            </a:r>
            <a:r>
              <a:rPr lang="en-US" sz="2400" dirty="0">
                <a:solidFill>
                  <a:srgbClr val="00B0F0"/>
                </a:solidFill>
              </a:rPr>
              <a:t>underlying model</a:t>
            </a:r>
            <a:r>
              <a:rPr lang="en-US" sz="2400" dirty="0"/>
              <a:t>, and the interaction of the components </a:t>
            </a:r>
            <a:r>
              <a:rPr lang="en-US" sz="1800" dirty="0"/>
              <a:t>(</a:t>
            </a:r>
            <a:r>
              <a:rPr lang="en-US" sz="1800" dirty="0" err="1"/>
              <a:t>Alessi</a:t>
            </a:r>
            <a:r>
              <a:rPr lang="en-US" sz="1800" dirty="0"/>
              <a:t> &amp; </a:t>
            </a:r>
            <a:r>
              <a:rPr lang="en-US" sz="1800" dirty="0" err="1"/>
              <a:t>Trollip</a:t>
            </a:r>
            <a:r>
              <a:rPr lang="en-US" sz="1800" dirty="0"/>
              <a:t>, 2001; </a:t>
            </a:r>
            <a:r>
              <a:rPr lang="en-US" sz="1800" dirty="0" err="1"/>
              <a:t>Reigeluth</a:t>
            </a:r>
            <a:r>
              <a:rPr lang="en-US" sz="1800" dirty="0"/>
              <a:t> &amp; Schwartz, 1989)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Practical question</a:t>
            </a:r>
            <a:endParaRPr lang="en-US" sz="2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How </a:t>
            </a:r>
            <a:r>
              <a:rPr lang="en-US" sz="2400" dirty="0"/>
              <a:t>do we know we </a:t>
            </a:r>
            <a:r>
              <a:rPr lang="en-US" sz="2400" dirty="0">
                <a:solidFill>
                  <a:srgbClr val="00B0F0"/>
                </a:solidFill>
              </a:rPr>
              <a:t>built it </a:t>
            </a:r>
            <a:r>
              <a:rPr lang="en-US" sz="2400" i="1" dirty="0">
                <a:solidFill>
                  <a:srgbClr val="00B0F0"/>
                </a:solidFill>
              </a:rPr>
              <a:t>right</a:t>
            </a:r>
            <a:r>
              <a:rPr lang="en-US" sz="2400" dirty="0"/>
              <a:t>?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80320831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b="1" dirty="0" smtClean="0"/>
              <a:t>Strategy 1: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Target earlier adopters and opinion leaders early in the game to work toward critical mass</a:t>
            </a:r>
          </a:p>
          <a:p>
            <a:pPr lvl="1"/>
            <a:r>
              <a:rPr lang="en-US" dirty="0" smtClean="0"/>
              <a:t>First 15 turns</a:t>
            </a:r>
          </a:p>
          <a:p>
            <a:pPr lvl="1"/>
            <a:r>
              <a:rPr lang="en-US" dirty="0" smtClean="0"/>
              <a:t>Innovators, Early Adopters, Opinion Leaders</a:t>
            </a:r>
            <a:br>
              <a:rPr lang="en-US" dirty="0" smtClean="0"/>
            </a:br>
            <a:r>
              <a:rPr lang="en-US" dirty="0" smtClean="0"/>
              <a:t>F G H L M P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Predicted Successful Strategies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Analyzing Interaction Patterns </a:t>
            </a:r>
            <a:br>
              <a:rPr lang="en-US" smtClean="0"/>
            </a:br>
            <a:r>
              <a:rPr lang="en-US" smtClean="0"/>
              <a:t>to Verify a Simulation/Game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7409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b="1" dirty="0" smtClean="0"/>
              <a:t>Strategy 2: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i="1" dirty="0" smtClean="0"/>
              <a:t>Personal Information</a:t>
            </a:r>
            <a:r>
              <a:rPr lang="en-US" dirty="0" smtClean="0"/>
              <a:t> and </a:t>
            </a:r>
            <a:r>
              <a:rPr lang="en-US" i="1" dirty="0" smtClean="0"/>
              <a:t>Talk To</a:t>
            </a:r>
            <a:endParaRPr lang="en-US" dirty="0" smtClean="0"/>
          </a:p>
          <a:p>
            <a:pPr lvl="1"/>
            <a:r>
              <a:rPr lang="en-US" dirty="0" smtClean="0"/>
              <a:t>Establish empathy and rapport</a:t>
            </a:r>
          </a:p>
          <a:p>
            <a:pPr lvl="1"/>
            <a:r>
              <a:rPr lang="en-US" dirty="0" smtClean="0"/>
              <a:t>Understand client’s needs, values, beliefs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Analyzing Interaction Patterns </a:t>
            </a:r>
            <a:br>
              <a:rPr lang="en-US" smtClean="0"/>
            </a:br>
            <a:r>
              <a:rPr lang="en-US" smtClean="0"/>
              <a:t>to Verify a Simulation/Game Model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371600"/>
            <a:ext cx="7467600" cy="762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Predicted Successful Strategies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483894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7467600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b="1" dirty="0" smtClean="0"/>
              <a:t>Strategy 3: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i="1" dirty="0" smtClean="0"/>
              <a:t>Local Mass Media </a:t>
            </a:r>
            <a:r>
              <a:rPr lang="en-US" dirty="0" smtClean="0"/>
              <a:t>and </a:t>
            </a:r>
            <a:r>
              <a:rPr lang="en-US" i="1" dirty="0" smtClean="0"/>
              <a:t>Print</a:t>
            </a:r>
            <a:r>
              <a:rPr lang="en-US" dirty="0" smtClean="0"/>
              <a:t> to gain points in Awareness and Interest among earlier adopters</a:t>
            </a:r>
          </a:p>
          <a:p>
            <a:pPr lvl="1"/>
            <a:r>
              <a:rPr lang="en-US" dirty="0" smtClean="0"/>
              <a:t>They pay more attention to external sources of innovation</a:t>
            </a:r>
          </a:p>
          <a:p>
            <a:pPr lvl="1"/>
            <a:r>
              <a:rPr lang="en-US" dirty="0" smtClean="0"/>
              <a:t>Included </a:t>
            </a:r>
            <a:r>
              <a:rPr lang="en-US" i="1" dirty="0" smtClean="0"/>
              <a:t>Print</a:t>
            </a:r>
            <a:r>
              <a:rPr lang="en-US" dirty="0" smtClean="0"/>
              <a:t> because earlier adopters are more </a:t>
            </a:r>
            <a:r>
              <a:rPr lang="en-US" dirty="0" err="1" smtClean="0"/>
              <a:t>homophilous</a:t>
            </a:r>
            <a:r>
              <a:rPr lang="en-US" dirty="0" smtClean="0"/>
              <a:t> to the </a:t>
            </a:r>
            <a:r>
              <a:rPr lang="en-US" dirty="0"/>
              <a:t>change </a:t>
            </a:r>
            <a:r>
              <a:rPr lang="en-US" dirty="0" smtClean="0"/>
              <a:t>agent</a:t>
            </a:r>
          </a:p>
          <a:p>
            <a:pPr lvl="1"/>
            <a:r>
              <a:rPr lang="en-US" dirty="0" smtClean="0"/>
              <a:t>Innovators, Early Adopters</a:t>
            </a:r>
            <a:br>
              <a:rPr lang="en-US" dirty="0" smtClean="0"/>
            </a:br>
            <a:r>
              <a:rPr lang="en-US" dirty="0" smtClean="0"/>
              <a:t>F </a:t>
            </a:r>
            <a:r>
              <a:rPr lang="en-US" dirty="0"/>
              <a:t>G L M P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Predicted Successful Strategies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Analyzing Interaction Patterns </a:t>
            </a:r>
            <a:br>
              <a:rPr lang="en-US" smtClean="0"/>
            </a:br>
            <a:r>
              <a:rPr lang="en-US" smtClean="0"/>
              <a:t>to Verify a Simulation/Game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9688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b="1" dirty="0" smtClean="0"/>
              <a:t>Strategy 4: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i="1" dirty="0" smtClean="0"/>
              <a:t>Presentation </a:t>
            </a:r>
            <a:r>
              <a:rPr lang="en-US" dirty="0" smtClean="0"/>
              <a:t>to gain points in Awareness and Interest </a:t>
            </a:r>
          </a:p>
          <a:p>
            <a:pPr lvl="1"/>
            <a:r>
              <a:rPr lang="en-US" dirty="0" smtClean="0"/>
              <a:t>More likely to influence earlier adopters due to </a:t>
            </a:r>
            <a:r>
              <a:rPr lang="en-US" dirty="0" err="1" smtClean="0"/>
              <a:t>homophily</a:t>
            </a:r>
            <a:r>
              <a:rPr lang="en-US" dirty="0" smtClean="0"/>
              <a:t> with change agent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Predicted Successful Strategies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Analyzing Interaction Patterns </a:t>
            </a:r>
            <a:br>
              <a:rPr lang="en-US" smtClean="0"/>
            </a:br>
            <a:r>
              <a:rPr lang="en-US" smtClean="0"/>
              <a:t>to Verify a Simulation/Game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9318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b="1" dirty="0" smtClean="0"/>
              <a:t>Strategy 5: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i="1" dirty="0" smtClean="0"/>
              <a:t>Demonstration</a:t>
            </a:r>
            <a:r>
              <a:rPr lang="en-US" dirty="0" smtClean="0"/>
              <a:t>, especially by an opinion leader, to gain points in Interest for other potential adopters</a:t>
            </a:r>
          </a:p>
          <a:p>
            <a:pPr lvl="1"/>
            <a:r>
              <a:rPr lang="en-US" dirty="0" smtClean="0"/>
              <a:t>Provide how-to knowledge and reduce uncertainty</a:t>
            </a:r>
          </a:p>
          <a:p>
            <a:pPr lvl="1"/>
            <a:r>
              <a:rPr lang="en-US" dirty="0" smtClean="0"/>
              <a:t>Respected peer is best source</a:t>
            </a:r>
          </a:p>
          <a:p>
            <a:pPr lvl="1"/>
            <a:r>
              <a:rPr lang="en-US" dirty="0" smtClean="0"/>
              <a:t>Opinion Leaders</a:t>
            </a:r>
            <a:br>
              <a:rPr lang="en-US" dirty="0" smtClean="0"/>
            </a:br>
            <a:r>
              <a:rPr lang="en-US" dirty="0" smtClean="0"/>
              <a:t>F H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Predicted Successful Strategies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Analyzing Interaction Patterns </a:t>
            </a:r>
            <a:br>
              <a:rPr lang="en-US" smtClean="0"/>
            </a:br>
            <a:r>
              <a:rPr lang="en-US" smtClean="0"/>
              <a:t>to Verify a Simulation/Game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4422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b="1" dirty="0" smtClean="0"/>
              <a:t>Strategy 6: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i="1" dirty="0" smtClean="0"/>
              <a:t>Site Visit</a:t>
            </a:r>
            <a:r>
              <a:rPr lang="en-US" dirty="0" smtClean="0"/>
              <a:t> to gain points in Interest and move into Trial</a:t>
            </a:r>
          </a:p>
          <a:p>
            <a:pPr lvl="1"/>
            <a:r>
              <a:rPr lang="en-US" dirty="0" smtClean="0"/>
              <a:t>See innovation in use on a larger scale than </a:t>
            </a:r>
            <a:r>
              <a:rPr lang="en-US" i="1" dirty="0" smtClean="0"/>
              <a:t>Demonstration</a:t>
            </a:r>
            <a:endParaRPr lang="en-US" dirty="0" smtClean="0"/>
          </a:p>
          <a:p>
            <a:pPr lvl="1"/>
            <a:r>
              <a:rPr lang="en-US" dirty="0" smtClean="0"/>
              <a:t>Generate discussion with peers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Predicted Successful Strategies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Analyzing Interaction Patterns </a:t>
            </a:r>
            <a:br>
              <a:rPr lang="en-US" smtClean="0"/>
            </a:br>
            <a:r>
              <a:rPr lang="en-US" smtClean="0"/>
              <a:t>to Verify a Simulation/Game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2568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b="1" dirty="0" smtClean="0"/>
              <a:t>Strategy 7: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i="1" dirty="0" smtClean="0"/>
              <a:t>Pilot Test </a:t>
            </a:r>
            <a:r>
              <a:rPr lang="en-US" dirty="0" smtClean="0"/>
              <a:t>to gain additional points for those with some Interest or in Trial</a:t>
            </a:r>
          </a:p>
          <a:p>
            <a:pPr lvl="1"/>
            <a:r>
              <a:rPr lang="en-US" dirty="0" smtClean="0"/>
              <a:t>Trial on a limited basis to further reduce uncertainty</a:t>
            </a:r>
          </a:p>
          <a:p>
            <a:pPr lvl="1"/>
            <a:r>
              <a:rPr lang="en-US" dirty="0" smtClean="0"/>
              <a:t>Trial by peers can serve as vicarious trial for later adopters, so opinion leaders and highly connected individuals are most effective</a:t>
            </a:r>
          </a:p>
          <a:p>
            <a:pPr lvl="1"/>
            <a:r>
              <a:rPr lang="en-US" dirty="0" smtClean="0"/>
              <a:t>Opinion Leaders, Highly Connected</a:t>
            </a:r>
            <a:br>
              <a:rPr lang="en-US" dirty="0" smtClean="0"/>
            </a:br>
            <a:r>
              <a:rPr lang="en-US" dirty="0" smtClean="0"/>
              <a:t>F G H J L M V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Predicted Successful Strategies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Analyzing Interaction Patterns </a:t>
            </a:r>
            <a:br>
              <a:rPr lang="en-US" smtClean="0"/>
            </a:br>
            <a:r>
              <a:rPr lang="en-US" smtClean="0"/>
              <a:t>to Verify a Simulation/Game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7080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b="1" dirty="0" smtClean="0"/>
              <a:t>Strategy 8: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Target highly connected individuals to gain points in Interest among later adopters in their social networks</a:t>
            </a:r>
          </a:p>
          <a:p>
            <a:pPr lvl="1"/>
            <a:r>
              <a:rPr lang="en-US" dirty="0" smtClean="0"/>
              <a:t>Interpersonal channels are more effective in later stages of innovation-decision process</a:t>
            </a:r>
          </a:p>
          <a:p>
            <a:pPr lvl="1"/>
            <a:r>
              <a:rPr lang="en-US" dirty="0" smtClean="0"/>
              <a:t>Highly Connected</a:t>
            </a:r>
            <a:br>
              <a:rPr lang="en-US" dirty="0" smtClean="0"/>
            </a:br>
            <a:r>
              <a:rPr lang="en-US" dirty="0" smtClean="0"/>
              <a:t>F G H J L V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Predicted Successful Strategies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Analyzing Interaction Patterns </a:t>
            </a:r>
            <a:br>
              <a:rPr lang="en-US" smtClean="0"/>
            </a:br>
            <a:r>
              <a:rPr lang="en-US" smtClean="0"/>
              <a:t>to Verify a Simulation/Game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784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b="1" dirty="0" smtClean="0"/>
              <a:t>Strategy 9: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i="1" dirty="0" smtClean="0"/>
              <a:t>Training Workshop (Self)</a:t>
            </a:r>
            <a:r>
              <a:rPr lang="en-US" dirty="0" smtClean="0"/>
              <a:t> and </a:t>
            </a:r>
            <a:r>
              <a:rPr lang="en-US" i="1" dirty="0" smtClean="0"/>
              <a:t>Materials Workshop</a:t>
            </a:r>
            <a:r>
              <a:rPr lang="en-US" dirty="0" smtClean="0"/>
              <a:t> to gain points in Trial</a:t>
            </a:r>
          </a:p>
          <a:p>
            <a:pPr lvl="1"/>
            <a:r>
              <a:rPr lang="en-US" dirty="0" smtClean="0"/>
              <a:t>How-to knowledge is essential when someone becomes willing to try an innovation</a:t>
            </a:r>
          </a:p>
          <a:p>
            <a:pPr lvl="1"/>
            <a:r>
              <a:rPr lang="en-US" dirty="0" smtClean="0"/>
              <a:t>Help to reduce uncertainty and increase confidence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Predicted Successful Strategies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Analyzing Interaction Patterns </a:t>
            </a:r>
            <a:br>
              <a:rPr lang="en-US" smtClean="0"/>
            </a:br>
            <a:r>
              <a:rPr lang="en-US" smtClean="0"/>
              <a:t>to Verify a Simulation/Game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6965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467600" cy="4724400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b="1" dirty="0" smtClean="0"/>
              <a:t>Strategy 1: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Target earlier adopters and opinion leaders early in the game to work toward critical mass</a:t>
            </a:r>
          </a:p>
          <a:p>
            <a:pPr lvl="1"/>
            <a:r>
              <a:rPr lang="en-US" dirty="0" smtClean="0"/>
              <a:t>First 15 turns</a:t>
            </a:r>
          </a:p>
          <a:p>
            <a:pPr lvl="1"/>
            <a:r>
              <a:rPr lang="en-US" dirty="0" smtClean="0"/>
              <a:t>Innovators, Early Adopters, Opinion Leaders</a:t>
            </a:r>
            <a:br>
              <a:rPr lang="en-US" dirty="0" smtClean="0"/>
            </a:br>
            <a:r>
              <a:rPr lang="en-US" dirty="0" smtClean="0"/>
              <a:t>F G H L M P X</a:t>
            </a:r>
          </a:p>
          <a:p>
            <a:pPr marL="36576" indent="0">
              <a:buNone/>
            </a:pPr>
            <a:r>
              <a:rPr lang="en-US" b="1" dirty="0"/>
              <a:t>Strategy 9: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 </a:t>
            </a:r>
            <a:r>
              <a:rPr lang="en-US" i="1" dirty="0"/>
              <a:t>Training Workshop (Self)</a:t>
            </a:r>
            <a:r>
              <a:rPr lang="en-US" dirty="0"/>
              <a:t> and </a:t>
            </a:r>
            <a:r>
              <a:rPr lang="en-US" i="1" dirty="0"/>
              <a:t>Materials Workshop</a:t>
            </a:r>
            <a:r>
              <a:rPr lang="en-US" dirty="0"/>
              <a:t> to gain points in Trial</a:t>
            </a:r>
          </a:p>
          <a:p>
            <a:pPr lvl="1"/>
            <a:r>
              <a:rPr lang="en-US" dirty="0"/>
              <a:t>How-to knowledge is essential when someone becomes willing to try an innovation</a:t>
            </a:r>
          </a:p>
          <a:p>
            <a:pPr lvl="1"/>
            <a:r>
              <a:rPr lang="en-US" dirty="0"/>
              <a:t>Help to reduce uncertainty and increase </a:t>
            </a:r>
            <a:r>
              <a:rPr lang="en-US" dirty="0" smtClean="0"/>
              <a:t>confidence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CD79D9-F536-B549-B9E3-B382F39F2C8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Analyzing Interaction Patterns </a:t>
            </a:r>
            <a:br>
              <a:rPr lang="en-US" dirty="0" smtClean="0"/>
            </a:br>
            <a:r>
              <a:rPr lang="en-US" dirty="0" smtClean="0"/>
              <a:t>to Verify a Simulation/Game Model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1534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Examples of Predicted Successful Strategies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415315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  <p:pic>
        <p:nvPicPr>
          <p:cNvPr id="6" name="Content Placeholder 4" descr="simcity4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249" y="4533900"/>
            <a:ext cx="2286000" cy="1714500"/>
          </a:xfrm>
          <a:prstGeom prst="rect">
            <a:avLst/>
          </a:prstGeom>
        </p:spPr>
      </p:pic>
      <p:pic>
        <p:nvPicPr>
          <p:cNvPr id="7" name="Picture 6" descr="new-york-lower-manhattan-new-york-city-ny290.jpg"/>
          <p:cNvPicPr>
            <a:picLocks noChangeAspect="1"/>
          </p:cNvPicPr>
          <p:nvPr/>
        </p:nvPicPr>
        <p:blipFill>
          <a:blip r:embed="rId3"/>
          <a:srcRect t="25000"/>
          <a:stretch>
            <a:fillRect/>
          </a:stretch>
        </p:blipFill>
        <p:spPr>
          <a:xfrm>
            <a:off x="533400" y="2819400"/>
            <a:ext cx="2286000" cy="1714500"/>
          </a:xfrm>
          <a:prstGeom prst="rect">
            <a:avLst/>
          </a:prstGeom>
        </p:spPr>
      </p:pic>
      <p:pic>
        <p:nvPicPr>
          <p:cNvPr id="8" name="Picture 7" descr="Will_Wr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666681"/>
            <a:ext cx="1157288" cy="1734437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557052" y="2133600"/>
            <a:ext cx="2438400" cy="1069848"/>
          </a:xfrm>
          <a:prstGeom prst="cloudCallout">
            <a:avLst>
              <a:gd name="adj1" fmla="val -35949"/>
              <a:gd name="adj2" fmla="val 80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“capitalistic, land-value ecology”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160230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Conceptual Model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1052" y="3810000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if(</a:t>
            </a:r>
            <a:r>
              <a:rPr lang="en-US" dirty="0" err="1" smtClean="0"/>
              <a:t>crimerate</a:t>
            </a:r>
            <a:r>
              <a:rPr lang="en-US" dirty="0" smtClean="0"/>
              <a:t>==bad)</a:t>
            </a:r>
          </a:p>
          <a:p>
            <a:r>
              <a:rPr lang="en-US" dirty="0" smtClean="0"/>
              <a:t>{</a:t>
            </a:r>
            <a:r>
              <a:rPr lang="en-US" dirty="0" err="1" smtClean="0"/>
              <a:t>mayorapproval</a:t>
            </a:r>
            <a:r>
              <a:rPr lang="en-US" dirty="0" smtClean="0"/>
              <a:t>--}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7249" y="6248400"/>
            <a:ext cx="23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Computational Model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801" y="4611469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Real-World</a:t>
            </a:r>
          </a:p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Phenomenon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524000"/>
            <a:ext cx="4510088" cy="762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SimCity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57200" y="2154237"/>
            <a:ext cx="4040188" cy="3941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Activities</a:t>
            </a:r>
          </a:p>
          <a:p>
            <a:pPr lvl="1"/>
            <a:r>
              <a:rPr lang="en-US" sz="2400" dirty="0" smtClean="0"/>
              <a:t>Cost (in weeks)</a:t>
            </a:r>
          </a:p>
          <a:p>
            <a:r>
              <a:rPr lang="en-US" sz="2400" dirty="0" smtClean="0"/>
              <a:t>Staff members</a:t>
            </a:r>
          </a:p>
          <a:p>
            <a:pPr lvl="1"/>
            <a:r>
              <a:rPr lang="en-US" sz="2400" dirty="0" smtClean="0"/>
              <a:t>Adopter type</a:t>
            </a:r>
          </a:p>
          <a:p>
            <a:pPr lvl="1"/>
            <a:r>
              <a:rPr lang="en-US" sz="2400" dirty="0" smtClean="0"/>
              <a:t>Adoption phase</a:t>
            </a:r>
          </a:p>
          <a:p>
            <a:r>
              <a:rPr lang="en-US" sz="2400" dirty="0" smtClean="0"/>
              <a:t>Game metrics</a:t>
            </a:r>
          </a:p>
          <a:p>
            <a:pPr lvl="1"/>
            <a:r>
              <a:rPr lang="en-US" sz="2400" dirty="0" smtClean="0"/>
              <a:t>Adoption points</a:t>
            </a:r>
          </a:p>
          <a:p>
            <a:pPr lvl="1"/>
            <a:r>
              <a:rPr lang="en-US" sz="2400" dirty="0" smtClean="0"/>
              <a:t>Number of adopters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447800"/>
            <a:ext cx="8458200" cy="609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5304673" cy="199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96564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every turn </a:t>
            </a:r>
            <a:r>
              <a:rPr lang="en-US" sz="2400" dirty="0" smtClean="0"/>
              <a:t>(n=107,294)</a:t>
            </a:r>
            <a:r>
              <a:rPr lang="en-US" dirty="0" smtClean="0"/>
              <a:t>, calculate a score for each strategy; sum these for a Total Strategy score.</a:t>
            </a:r>
          </a:p>
          <a:p>
            <a:r>
              <a:rPr lang="en-US" dirty="0" smtClean="0"/>
              <a:t>For every game </a:t>
            </a:r>
            <a:r>
              <a:rPr lang="en-US" sz="2400" dirty="0"/>
              <a:t>(</a:t>
            </a:r>
            <a:r>
              <a:rPr lang="en-US" sz="2400" dirty="0" smtClean="0"/>
              <a:t>n=2,361)</a:t>
            </a:r>
            <a:r>
              <a:rPr lang="en-US" dirty="0" smtClean="0"/>
              <a:t>, sum these scores.</a:t>
            </a:r>
          </a:p>
          <a:p>
            <a:r>
              <a:rPr lang="en-US" dirty="0" smtClean="0"/>
              <a:t>Divide these sums by the number of turns taken in the game for a </a:t>
            </a:r>
            <a:r>
              <a:rPr lang="en-US" i="1" dirty="0" smtClean="0"/>
              <a:t>relative frequency score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Calculating Strategy Scores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Analyzing Interaction Patterns </a:t>
            </a:r>
            <a:br>
              <a:rPr lang="en-US" dirty="0" smtClean="0"/>
            </a:br>
            <a:r>
              <a:rPr lang="en-US" dirty="0" smtClean="0"/>
              <a:t>to Verify a Simulation/Game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3051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Analyzing Interaction Patterns </a:t>
            </a:r>
            <a:br>
              <a:rPr lang="en-US" dirty="0" smtClean="0"/>
            </a:br>
            <a:r>
              <a:rPr lang="en-US" dirty="0" smtClean="0"/>
              <a:t>to Verify a Simulation/Game Model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Preliminary Results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133600"/>
            <a:ext cx="37147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9" y="3962400"/>
            <a:ext cx="50292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2539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68212"/>
              </p:ext>
            </p:extLst>
          </p:nvPr>
        </p:nvGraphicFramePr>
        <p:xfrm>
          <a:off x="990600" y="1953238"/>
          <a:ext cx="6858000" cy="4752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647"/>
                <a:gridCol w="645949"/>
                <a:gridCol w="461021"/>
                <a:gridCol w="500089"/>
                <a:gridCol w="583438"/>
                <a:gridCol w="500089"/>
                <a:gridCol w="583438"/>
                <a:gridCol w="698042"/>
                <a:gridCol w="500089"/>
                <a:gridCol w="500089"/>
                <a:gridCol w="500089"/>
                <a:gridCol w="573020"/>
              </a:tblGrid>
              <a:tr h="6409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Adoption Points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 Target early adopters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 Establish rapport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 Use mass media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 Use presentation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 Use demonstration by opinion leader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 Use site visit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 Use pilot test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 Target highly connected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 Use workshops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b"/>
                </a:tc>
              </a:tr>
              <a:tr h="2501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Adoption Points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Pearson Correlation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.288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.020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.433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-.006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.149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.323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-.441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-.231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.469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15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Sig. (2-tailed)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.335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.776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2501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1 Target early adopters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Pearson Correlation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-.026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.116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-.026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.131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-.067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-.101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.285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15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Sig. (2-tailed)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.206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.206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2501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2 Establish rapport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Pearson Correlation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-.471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-.262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-.314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-.083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.156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-.220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15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Sig. (2-tailed)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2501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3 Use mass media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Pearson Correlation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-.142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.383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-.369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-.295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.276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15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Sig. (2-tailed)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.410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2501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4 Use presentation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Pearson Correlation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-.052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-.019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15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Sig. (2-tailed)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.366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.733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2501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5 Use demonstration by opinion leader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Pearson Correlation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-.085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.132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.181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-.025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15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Sig. (2-tailed)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.224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2501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6 Use site visit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Pearson Correlation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-.215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-.207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.204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15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Sig. (2-tailed)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2501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7 Use pilot test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Pearson Correlation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.307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-.261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15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Sig. (2-tailed)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.000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2501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8 Target highly connected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Pearson Correlation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-.192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15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Sig. (2-tailed)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.000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25795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9 Use workshops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Pearson Correlation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</a:tr>
              <a:tr h="156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Sig. (2-tailed)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Analyzing Interaction Patterns </a:t>
            </a:r>
            <a:br>
              <a:rPr lang="en-US" dirty="0" smtClean="0"/>
            </a:br>
            <a:r>
              <a:rPr lang="en-US" dirty="0" smtClean="0"/>
              <a:t>to Verify a Simulation/Game Model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Preliminary Results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66371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AECT Jacksonville:  Nov. 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Applications of MAPSAT in Educational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3E7C5C7-A091-4451-BDC6-BDE18FBF0A0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951037"/>
            <a:ext cx="7467600" cy="4525963"/>
          </a:xfrm>
        </p:spPr>
        <p:txBody>
          <a:bodyPr/>
          <a:lstStyle/>
          <a:p>
            <a:r>
              <a:rPr lang="en-US" dirty="0" smtClean="0"/>
              <a:t>Have strategies evaluated by experts</a:t>
            </a:r>
          </a:p>
          <a:p>
            <a:r>
              <a:rPr lang="en-US" dirty="0" smtClean="0"/>
              <a:t>Run simulated games using these strategies</a:t>
            </a:r>
          </a:p>
          <a:p>
            <a:r>
              <a:rPr lang="en-US" dirty="0" smtClean="0"/>
              <a:t>Finish MAPSAT APT software to query patterns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077200" cy="1143000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Analyzing Interaction Patterns </a:t>
            </a:r>
            <a:br>
              <a:rPr lang="en-US" dirty="0" smtClean="0"/>
            </a:br>
            <a:r>
              <a:rPr lang="en-US" dirty="0" smtClean="0"/>
              <a:t>to Verify a Simulation/Game Model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467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Next Steps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534229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74676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Rod Myers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rodmyers@indiana.edu</a:t>
            </a:r>
          </a:p>
          <a:p>
            <a:pPr>
              <a:buNone/>
            </a:pPr>
            <a:r>
              <a:rPr lang="en-US" sz="2800" dirty="0" smtClean="0"/>
              <a:t>Instructional Systems Technology</a:t>
            </a:r>
          </a:p>
          <a:p>
            <a:pPr>
              <a:buNone/>
            </a:pPr>
            <a:r>
              <a:rPr lang="en-US" sz="2800" dirty="0" smtClean="0"/>
              <a:t>Indiana University-Bloomington</a:t>
            </a:r>
          </a:p>
          <a:p>
            <a:pPr>
              <a:buNone/>
            </a:pPr>
            <a:r>
              <a:rPr lang="en-US" sz="2800" dirty="0" smtClean="0">
                <a:hlinkClick r:id="rId3"/>
              </a:rPr>
              <a:t>http://education.indiana.edu/~ist/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Play the Diffusion Simulation Game</a:t>
            </a:r>
          </a:p>
          <a:p>
            <a:pPr marL="36576" indent="0">
              <a:buNone/>
            </a:pPr>
            <a:r>
              <a:rPr lang="en-US" sz="2800" dirty="0">
                <a:hlinkClick r:id="rId4"/>
              </a:rPr>
              <a:t>http://www.indiana.edu/~</a:t>
            </a:r>
            <a:r>
              <a:rPr lang="en-US" sz="2800" dirty="0" smtClean="0">
                <a:hlinkClick r:id="rId4"/>
              </a:rPr>
              <a:t>istdemo</a:t>
            </a:r>
            <a:endParaRPr lang="en-US" sz="2800" dirty="0" smtClean="0"/>
          </a:p>
          <a:p>
            <a:pPr marL="36576" indent="0"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Learn more about MAPSAT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6576" indent="0">
              <a:buNone/>
            </a:pPr>
            <a:r>
              <a:rPr lang="en-US" sz="2800" dirty="0">
                <a:hlinkClick r:id="rId5"/>
              </a:rPr>
              <a:t>http://www.indiana.edu</a:t>
            </a:r>
            <a:r>
              <a:rPr lang="en-US" sz="2800" dirty="0" smtClean="0">
                <a:hlinkClick r:id="rId5"/>
              </a:rPr>
              <a:t>/~aptfrick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  <p:pic>
        <p:nvPicPr>
          <p:cNvPr id="6" name="Content Placeholder 4" descr="simcity4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249" y="4533900"/>
            <a:ext cx="2286000" cy="1714500"/>
          </a:xfrm>
          <a:prstGeom prst="rect">
            <a:avLst/>
          </a:prstGeom>
        </p:spPr>
      </p:pic>
      <p:pic>
        <p:nvPicPr>
          <p:cNvPr id="7" name="Picture 6" descr="new-york-lower-manhattan-new-york-city-ny290.jpg"/>
          <p:cNvPicPr>
            <a:picLocks noChangeAspect="1"/>
          </p:cNvPicPr>
          <p:nvPr/>
        </p:nvPicPr>
        <p:blipFill>
          <a:blip r:embed="rId3"/>
          <a:srcRect t="25000"/>
          <a:stretch>
            <a:fillRect/>
          </a:stretch>
        </p:blipFill>
        <p:spPr>
          <a:xfrm>
            <a:off x="533400" y="2819400"/>
            <a:ext cx="2286000" cy="1714500"/>
          </a:xfrm>
          <a:prstGeom prst="rect">
            <a:avLst/>
          </a:prstGeom>
        </p:spPr>
      </p:pic>
      <p:pic>
        <p:nvPicPr>
          <p:cNvPr id="8" name="Picture 7" descr="Will_Wr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666681"/>
            <a:ext cx="1157288" cy="1734437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557052" y="2133600"/>
            <a:ext cx="2438400" cy="1069848"/>
          </a:xfrm>
          <a:prstGeom prst="cloudCallout">
            <a:avLst>
              <a:gd name="adj1" fmla="val -35949"/>
              <a:gd name="adj2" fmla="val 80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“capitalistic, land-value ecology”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160230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Conceptual Model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1052" y="3810000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if(</a:t>
            </a:r>
            <a:r>
              <a:rPr lang="en-US" dirty="0" err="1" smtClean="0"/>
              <a:t>crimerate</a:t>
            </a:r>
            <a:r>
              <a:rPr lang="en-US" dirty="0" smtClean="0"/>
              <a:t>==bad)</a:t>
            </a:r>
          </a:p>
          <a:p>
            <a:r>
              <a:rPr lang="en-US" dirty="0" smtClean="0"/>
              <a:t>{</a:t>
            </a:r>
            <a:r>
              <a:rPr lang="en-US" dirty="0" err="1" smtClean="0"/>
              <a:t>mayorapproval</a:t>
            </a:r>
            <a:r>
              <a:rPr lang="en-US" dirty="0" smtClean="0"/>
              <a:t>--}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7249" y="6248400"/>
            <a:ext cx="23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Computational Model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801" y="4611469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Real-World</a:t>
            </a:r>
          </a:p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Phenomenon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524000"/>
            <a:ext cx="4510088" cy="762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SimCity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19400" y="2133600"/>
            <a:ext cx="19050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Validation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Did we build the right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81800" y="2895600"/>
            <a:ext cx="19050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Verification</a:t>
            </a:r>
          </a:p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Did we build the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right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3115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218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Purpose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Formalize a method of verifying the accuracy of a simulation/game’s computational model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 Questions</a:t>
            </a:r>
          </a:p>
          <a:p>
            <a:pPr marL="514350" indent="-514350" defTabSz="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Is the proposed method effective in verifying the accuracy of computational models created for simulations and games? </a:t>
            </a:r>
          </a:p>
          <a:p>
            <a:pPr marL="514350" indent="-514350" defTabSz="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What does the proposed method contribute that is not available through related methods? </a:t>
            </a:r>
          </a:p>
          <a:p>
            <a:pPr marL="514350" indent="-514350" defTabSz="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What improvements can be made to the proposed method?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</p:spTree>
    <p:extLst>
      <p:ext uri="{BB962C8B-B14F-4D97-AF65-F5344CB8AC3E}">
        <p14:creationId xmlns:p14="http://schemas.microsoft.com/office/powerpoint/2010/main" val="72548317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218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 Design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A single-case study </a:t>
            </a:r>
            <a:r>
              <a:rPr lang="en-US" sz="1800" dirty="0" smtClean="0"/>
              <a:t>(Yin, 2009) </a:t>
            </a:r>
            <a:r>
              <a:rPr lang="en-US" sz="2200" dirty="0" smtClean="0"/>
              <a:t>within the paradigm of educational design research </a:t>
            </a:r>
            <a:r>
              <a:rPr lang="en-US" sz="1800" dirty="0" smtClean="0"/>
              <a:t>(van den </a:t>
            </a:r>
            <a:r>
              <a:rPr lang="en-US" sz="1800" dirty="0" err="1" smtClean="0"/>
              <a:t>Akker</a:t>
            </a:r>
            <a:r>
              <a:rPr lang="en-US" sz="1800" dirty="0" smtClean="0"/>
              <a:t> et al., 2006)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Description of the Case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The </a:t>
            </a:r>
            <a:r>
              <a:rPr lang="en-US" sz="2200" b="1" i="1" dirty="0"/>
              <a:t>Diffusion Simulation Game </a:t>
            </a:r>
            <a:r>
              <a:rPr lang="en-US" sz="2200" dirty="0"/>
              <a:t>(</a:t>
            </a:r>
            <a:r>
              <a:rPr lang="en-US" sz="2200" b="1" dirty="0"/>
              <a:t>DSG</a:t>
            </a:r>
            <a:r>
              <a:rPr lang="en-US" sz="2200" dirty="0" smtClean="0"/>
              <a:t>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Original board game (1975-76) </a:t>
            </a:r>
            <a:r>
              <a:rPr lang="en-US" sz="2200" dirty="0" smtClean="0">
                <a:sym typeface="Wingdings" pitchFamily="2" charset="2"/>
              </a:rPr>
              <a:t> online (2002)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sz="2200" i="1" dirty="0" smtClean="0"/>
              <a:t>Role/Context</a:t>
            </a:r>
            <a:r>
              <a:rPr lang="en-US" sz="2200" dirty="0" smtClean="0"/>
              <a:t>: Change agent at a junior high school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sz="2200" i="1" dirty="0" smtClean="0"/>
              <a:t>Objective</a:t>
            </a:r>
            <a:r>
              <a:rPr lang="en-US" sz="2200" dirty="0"/>
              <a:t>: </a:t>
            </a:r>
            <a:r>
              <a:rPr lang="en-US" sz="2200" dirty="0" smtClean="0"/>
              <a:t>Persuade </a:t>
            </a:r>
            <a:r>
              <a:rPr lang="en-US" sz="2200" dirty="0"/>
              <a:t>as many of the 22 staff members as possible to adopt peer tutoring.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 sz="2200" i="1" dirty="0"/>
              <a:t>Learning Objective</a:t>
            </a:r>
            <a:r>
              <a:rPr lang="en-US" sz="2200" dirty="0"/>
              <a:t>: Understand and apply the theory of the diffusion of innovations, primarily Rogers </a:t>
            </a:r>
            <a:r>
              <a:rPr lang="en-US" sz="1800" dirty="0"/>
              <a:t>(1962, 2003)</a:t>
            </a:r>
            <a:r>
              <a:rPr lang="en-US" sz="2200" dirty="0"/>
              <a:t>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</p:spTree>
    <p:extLst>
      <p:ext uri="{BB962C8B-B14F-4D97-AF65-F5344CB8AC3E}">
        <p14:creationId xmlns:p14="http://schemas.microsoft.com/office/powerpoint/2010/main" val="259585636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098674"/>
            <a:ext cx="7391400" cy="512763"/>
          </a:xfrm>
        </p:spPr>
        <p:txBody>
          <a:bodyPr>
            <a:normAutofit/>
          </a:bodyPr>
          <a:lstStyle/>
          <a:p>
            <a:r>
              <a:rPr lang="en-US" dirty="0" smtClean="0"/>
              <a:t>Rogers’ Diffusion of Innovations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447800"/>
            <a:ext cx="8458200" cy="609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Case: The Diffusion Simulation Game (DSG)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57200" y="2659912"/>
            <a:ext cx="8077200" cy="2750288"/>
          </a:xfrm>
        </p:spPr>
        <p:txBody>
          <a:bodyPr>
            <a:normAutofit/>
          </a:bodyPr>
          <a:lstStyle/>
          <a:p>
            <a:r>
              <a:rPr lang="en-US" dirty="0" smtClean="0"/>
              <a:t>Innovation Decision Process</a:t>
            </a:r>
          </a:p>
          <a:p>
            <a:pPr lvl="1">
              <a:buNone/>
            </a:pPr>
            <a:r>
              <a:rPr lang="en-US" sz="1800" dirty="0" smtClean="0"/>
              <a:t>Knowledge </a:t>
            </a:r>
            <a:r>
              <a:rPr lang="en-US" sz="1800" dirty="0" smtClean="0">
                <a:sym typeface="Symbol"/>
              </a:rPr>
              <a:t></a:t>
            </a:r>
            <a:r>
              <a:rPr lang="en-US" sz="1800" dirty="0" smtClean="0"/>
              <a:t> Persuasion </a:t>
            </a:r>
            <a:r>
              <a:rPr lang="en-US" sz="1800" dirty="0" smtClean="0">
                <a:sym typeface="Symbol"/>
              </a:rPr>
              <a:t> Decision  Implementation  Confirmation</a:t>
            </a:r>
            <a:endParaRPr lang="en-US" sz="2200" dirty="0" smtClean="0">
              <a:sym typeface="Symbol"/>
            </a:endParaRPr>
          </a:p>
          <a:p>
            <a:pPr lvl="1">
              <a:buNone/>
            </a:pP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DSG: Awareness  Interest  Trial  Adoption</a:t>
            </a:r>
          </a:p>
          <a:p>
            <a:pPr lvl="1">
              <a:buNone/>
            </a:pPr>
            <a:endParaRPr lang="en-US" sz="1800" b="1" dirty="0" smtClean="0">
              <a:solidFill>
                <a:schemeClr val="accent2">
                  <a:lumMod val="60000"/>
                  <a:lumOff val="40000"/>
                </a:schemeClr>
              </a:solidFill>
              <a:sym typeface="Symbol"/>
            </a:endParaRPr>
          </a:p>
          <a:p>
            <a:r>
              <a:rPr lang="en-US" dirty="0" smtClean="0">
                <a:sym typeface="Symbol"/>
              </a:rPr>
              <a:t>Adopter Types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en-US" sz="1800" dirty="0" smtClean="0">
                <a:sym typeface="Symbol"/>
              </a:rPr>
              <a:t>Innovator | Early Adopter | Early Majority | Late Majority | Laggard</a:t>
            </a:r>
          </a:p>
        </p:txBody>
      </p:sp>
      <p:pic>
        <p:nvPicPr>
          <p:cNvPr id="7" name="Picture 6" descr="adopterty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105590"/>
            <a:ext cx="4097007" cy="144761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4557052" y="1981200"/>
            <a:ext cx="3596348" cy="1371600"/>
          </a:xfrm>
          <a:prstGeom prst="cloudCallout">
            <a:avLst>
              <a:gd name="adj1" fmla="val -38610"/>
              <a:gd name="adj2" fmla="val 66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160230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Conceptual Model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1052" y="3925669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if(awareness&gt;1)</a:t>
            </a:r>
          </a:p>
          <a:p>
            <a:r>
              <a:rPr lang="en-US" dirty="0" smtClean="0"/>
              <a:t>{interest++}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7249" y="6248400"/>
            <a:ext cx="23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Computational Model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852" y="4611469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Real-World</a:t>
            </a:r>
          </a:p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Phenomenon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6" descr="Everett_Rog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88" y="3429000"/>
            <a:ext cx="1223748" cy="1728787"/>
          </a:xfrm>
          <a:prstGeom prst="rect">
            <a:avLst/>
          </a:prstGeom>
        </p:spPr>
      </p:pic>
      <p:pic>
        <p:nvPicPr>
          <p:cNvPr id="22" name="Picture 21" descr="adoptertyp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09800"/>
            <a:ext cx="2371725" cy="838010"/>
          </a:xfrm>
          <a:prstGeom prst="rect">
            <a:avLst/>
          </a:prstGeom>
        </p:spPr>
      </p:pic>
      <p:pic>
        <p:nvPicPr>
          <p:cNvPr id="18" name="Picture 17" descr="ip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89805"/>
            <a:ext cx="2743200" cy="950976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1371600"/>
            <a:ext cx="4953000" cy="762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Diffusion Simulation Game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8200"/>
            <a:ext cx="193238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</p:spTree>
    <p:extLst>
      <p:ext uri="{BB962C8B-B14F-4D97-AF65-F5344CB8AC3E}">
        <p14:creationId xmlns:p14="http://schemas.microsoft.com/office/powerpoint/2010/main" val="269637424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79D9-F536-B549-B9E3-B382F39F2C8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C:\Documents and Settings\Rod\My Documents\IST_docs\SimEd\DSG\DSG1\IMG_2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781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vert="horz" lIns="45720" rIns="45720" anchor="ctr">
            <a:normAutofit fontScale="90000"/>
          </a:bodyPr>
          <a:lstStyle/>
          <a:p>
            <a:r>
              <a:rPr lang="en-US" dirty="0"/>
              <a:t>Analyzing Interaction Patterns </a:t>
            </a:r>
            <a:br>
              <a:rPr lang="en-US" dirty="0"/>
            </a:br>
            <a:r>
              <a:rPr lang="en-US" dirty="0"/>
              <a:t>to Verify a Simulation/Game Model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2411"/>
            <a:ext cx="8458200" cy="609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DSG Board Game</a:t>
            </a:r>
          </a:p>
          <a:p>
            <a:pPr>
              <a:buNone/>
            </a:pP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18037"/>
      </p:ext>
    </p:extLst>
  </p:cSld>
  <p:clrMapOvr>
    <a:masterClrMapping/>
  </p:clrMapOvr>
  <p:transition xmlns:p14="http://schemas.microsoft.com/office/powerpoint/2010/main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Project Team&amp;quot;&quot;/&gt;&lt;property id=&quot;20307&quot; value=&quot;279&quot;/&gt;&lt;/object&gt;&lt;object type=&quot;3&quot; unique_id=&quot;10006&quot;&gt;&lt;property id=&quot;20148&quot; value=&quot;5&quot;/&gt;&lt;property id=&quot;20300&quot; value=&quot;Slide 3 - &amp;quot;Background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The Board Version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The Board Version&amp;quot;&quot;/&gt;&lt;property id=&quot;20307&quot; value=&quot;285&quot;/&gt;&lt;/object&gt;&lt;object type=&quot;3&quot; unique_id=&quot;10009&quot;&gt;&lt;property id=&quot;20148&quot; value=&quot;5&quot;/&gt;&lt;property id=&quot;20300&quot; value=&quot;Slide 6 - &amp;quot;The 1st Online Version&amp;#x0D;&amp;#x0A;https://www.indiana.edu/~simed/istdemo&amp;#x0D;&amp;#x0A;&amp;quot;&quot;/&gt;&lt;property id=&quot;20307&quot; value=&quot;313&quot;/&gt;&lt;/object&gt;&lt;object type=&quot;3&quot; unique_id=&quot;10012&quot;&gt;&lt;property id=&quot;20148&quot; value=&quot;5&quot;/&gt;&lt;property id=&quot;20300&quot; value=&quot;Slide 7 - &amp;quot;Problems &amp;amp; Issues: v.1&amp;quot;&quot;/&gt;&lt;property id=&quot;20307&quot; value=&quot;280&quot;/&gt;&lt;/object&gt;&lt;object type=&quot;3&quot; unique_id=&quot;10013&quot;&gt;&lt;property id=&quot;20148&quot; value=&quot;5&quot;/&gt;&lt;property id=&quot;20300&quot; value=&quot;Slide 8 - &amp;quot;Problems &amp;amp; Issues&amp;quot;&quot;/&gt;&lt;property id=&quot;20307&quot; value=&quot;283&quot;/&gt;&lt;/object&gt;&lt;object type=&quot;3&quot; unique_id=&quot;10014&quot;&gt;&lt;property id=&quot;20148&quot; value=&quot;5&quot;/&gt;&lt;property id=&quot;20300&quot; value=&quot;Slide 9 - &amp;quot;Goals for new version: v.2&amp;quot;&quot;/&gt;&lt;property id=&quot;20307&quot; value=&quot;271&quot;/&gt;&lt;/object&gt;&lt;object type=&quot;3&quot; unique_id=&quot;10015&quot;&gt;&lt;property id=&quot;20148&quot; value=&quot;5&quot;/&gt;&lt;property id=&quot;20300&quot; value=&quot;Slide 10 - &amp;quot;Goals for new version: v.2&amp;quot;&quot;/&gt;&lt;property id=&quot;20307&quot; value=&quot;261&quot;/&gt;&lt;/object&gt;&lt;object type=&quot;3&quot; unique_id=&quot;10016&quot;&gt;&lt;property id=&quot;20148&quot; value=&quot;5&quot;/&gt;&lt;property id=&quot;20300&quot; value=&quot;Slide 11 - &amp;quot;Development process &amp;quot;&quot;/&gt;&lt;property id=&quot;20307&quot; value=&quot;326&quot;/&gt;&lt;/object&gt;&lt;object type=&quot;3&quot; unique_id=&quot;10017&quot;&gt;&lt;property id=&quot;20148&quot; value=&quot;5&quot;/&gt;&lt;property id=&quot;20300&quot; value=&quot;Slide 12 - &amp;quot;Paper Prototypes for New Design&amp;#x0D;&amp;#x0A;(for min. 1024 x 768 display resolution, no scrolling) &amp;quot;&quot;/&gt;&lt;property id=&quot;20307&quot; value=&quot;327&quot;/&gt;&lt;/object&gt;&lt;object type=&quot;3&quot; unique_id=&quot;10018&quot;&gt;&lt;property id=&quot;20148&quot; value=&quot;5&quot;/&gt;&lt;property id=&quot;20300&quot; value=&quot;Slide 13 - &amp;quot;Design of Rapid Computer Prototypes&amp;#x0D;&amp;#x0A; Changes made during Self-Testing&amp;quot;&quot;/&gt;&lt;property id=&quot;20307&quot; value=&quot;328&quot;/&gt;&lt;/object&gt;&lt;object type=&quot;3&quot; unique_id=&quot;10019&quot;&gt;&lt;property id=&quot;20148&quot; value=&quot;5&quot;/&gt;&lt;property id=&quot;20300&quot; value=&quot;Slide 14&quot;/&gt;&lt;property id=&quot;20307&quot; value=&quot;329&quot;/&gt;&lt;/object&gt;&lt;object type=&quot;3&quot; unique_id=&quot;10020&quot;&gt;&lt;property id=&quot;20148&quot; value=&quot;5&quot;/&gt;&lt;property id=&quot;20300&quot; value=&quot;Slide 15&quot;/&gt;&lt;property id=&quot;20307&quot; value=&quot;330&quot;/&gt;&lt;/object&gt;&lt;object type=&quot;3&quot; unique_id=&quot;10022&quot;&gt;&lt;property id=&quot;20148&quot; value=&quot;5&quot;/&gt;&lt;property id=&quot;20300&quot; value=&quot;Slide 16&quot;/&gt;&lt;property id=&quot;20307&quot; value=&quot;332&quot;/&gt;&lt;/object&gt;&lt;object type=&quot;3&quot; unique_id=&quot;10023&quot;&gt;&lt;property id=&quot;20148&quot; value=&quot;5&quot;/&gt;&lt;property id=&quot;20300&quot; value=&quot;Slide 17&quot;/&gt;&lt;property id=&quot;20307&quot; value=&quot;333&quot;/&gt;&lt;/object&gt;&lt;object type=&quot;3&quot; unique_id=&quot;10024&quot;&gt;&lt;property id=&quot;20148&quot; value=&quot;5&quot;/&gt;&lt;property id=&quot;20300&quot; value=&quot;Slide 18 - &amp;quot;Demo of DSG new version (beta)&amp;quot;&quot;/&gt;&lt;property id=&quot;20307&quot; value=&quot;311&quot;/&gt;&lt;/object&gt;&lt;object type=&quot;3&quot; unique_id=&quot;10025&quot;&gt;&lt;property id=&quot;20148&quot; value=&quot;5&quot;/&gt;&lt;property id=&quot;20300&quot; value=&quot;Slide 31 - &amp;quot;DSG Architecture (MVC)&amp;quot;&quot;/&gt;&lt;property id=&quot;20307&quot; value=&quot;272&quot;/&gt;&lt;/object&gt;&lt;object type=&quot;3&quot; unique_id=&quot;10027&quot;&gt;&lt;property id=&quot;20148&quot; value=&quot;5&quot;/&gt;&lt;property id=&quot;20300&quot; value=&quot;Slide 32 - &amp;quot;Backend design &amp;quot;&quot;/&gt;&lt;property id=&quot;20307&quot; value=&quot;286&quot;/&gt;&lt;/object&gt;&lt;object type=&quot;3&quot; unique_id=&quot;10028&quot;&gt;&lt;property id=&quot;20148&quot; value=&quot;5&quot;/&gt;&lt;property id=&quot;20300&quot; value=&quot;Slide 33 - &amp;quot;Usability Testing&amp;quot;&quot;/&gt;&lt;property id=&quot;20307&quot; value=&quot;346&quot;/&gt;&lt;/object&gt;&lt;object type=&quot;3&quot; unique_id=&quot;10029&quot;&gt;&lt;property id=&quot;20148&quot; value=&quot;5&quot;/&gt;&lt;property id=&quot;20300&quot; value=&quot;Slide 34 - &amp;quot;Subjects&amp;quot;&quot;/&gt;&lt;property id=&quot;20307&quot; value=&quot;347&quot;/&gt;&lt;/object&gt;&lt;object type=&quot;3&quot; unique_id=&quot;10030&quot;&gt;&lt;property id=&quot;20148&quot; value=&quot;5&quot;/&gt;&lt;property id=&quot;20300&quot; value=&quot;Slide 35 - &amp;quot;Conditions&amp;quot;&quot;/&gt;&lt;property id=&quot;20307&quot; value=&quot;348&quot;/&gt;&lt;/object&gt;&lt;object type=&quot;3&quot; unique_id=&quot;10031&quot;&gt;&lt;property id=&quot;20148&quot; value=&quot;5&quot;/&gt;&lt;property id=&quot;20300&quot; value=&quot;Slide 36 - &amp;quot;Tasks&amp;quot;&quot;/&gt;&lt;property id=&quot;20307&quot; value=&quot;349&quot;/&gt;&lt;/object&gt;&lt;object type=&quot;3&quot; unique_id=&quot;10033&quot;&gt;&lt;property id=&quot;20148&quot; value=&quot;5&quot;/&gt;&lt;property id=&quot;20300&quot; value=&quot;Slide 37 - &amp;quot;Problems Observed in Game&amp;#x0D;&amp;#x0A; Game Rules Section &amp;quot;&quot;/&gt;&lt;property id=&quot;20307&quot; value=&quot;334&quot;/&gt;&lt;/object&gt;&lt;object type=&quot;3&quot; unique_id=&quot;10034&quot;&gt;&lt;property id=&quot;20148&quot; value=&quot;5&quot;/&gt;&lt;property id=&quot;20300&quot; value=&quot;Slide 38 - &amp;quot;Problems Observed in Game&amp;#x0D;&amp;#x0A; Game Rules Section &amp;quot;&quot;/&gt;&lt;property id=&quot;20307&quot; value=&quot;335&quot;/&gt;&lt;/object&gt;&lt;object type=&quot;3&quot; unique_id=&quot;10035&quot;&gt;&lt;property id=&quot;20148&quot; value=&quot;5&quot;/&gt;&lt;property id=&quot;20300&quot; value=&quot;Slide 39 - &amp;quot;Problems Observed in Game&amp;#x0D;&amp;#x0A; Game Rules Section &amp;quot;&quot;/&gt;&lt;property id=&quot;20307&quot; value=&quot;336&quot;/&gt;&lt;/object&gt;&lt;object type=&quot;3&quot; unique_id=&quot;10036&quot;&gt;&lt;property id=&quot;20148&quot; value=&quot;5&quot;/&gt;&lt;property id=&quot;20300&quot; value=&quot;Slide 40 - &amp;quot;Problems Observed in Game Play&amp;quot;&quot;/&gt;&lt;property id=&quot;20307&quot; value=&quot;305&quot;/&gt;&lt;/object&gt;&lt;object type=&quot;3&quot; unique_id=&quot;10037&quot;&gt;&lt;property id=&quot;20148&quot; value=&quot;5&quot;/&gt;&lt;property id=&quot;20300&quot; value=&quot;Slide 41 - &amp;quot;Problems Observed in Game Play&amp;quot;&quot;/&gt;&lt;property id=&quot;20307&quot; value=&quot;338&quot;/&gt;&lt;/object&gt;&lt;object type=&quot;3&quot; unique_id=&quot;10038&quot;&gt;&lt;property id=&quot;20148&quot; value=&quot;5&quot;/&gt;&lt;property id=&quot;20300&quot; value=&quot;Slide 42 - &amp;quot;Problems Observed in Game Play&amp;quot;&quot;/&gt;&lt;property id=&quot;20307&quot; value=&quot;337&quot;/&gt;&lt;/object&gt;&lt;object type=&quot;3&quot; unique_id=&quot;10039&quot;&gt;&lt;property id=&quot;20148&quot; value=&quot;5&quot;/&gt;&lt;property id=&quot;20300&quot; value=&quot;Slide 43 - &amp;quot;Some potential fixes to problems observed&amp;quot;&quot;/&gt;&lt;property id=&quot;20307&quot; value=&quot;339&quot;/&gt;&lt;/object&gt;&lt;object type=&quot;3&quot; unique_id=&quot;10040&quot;&gt;&lt;property id=&quot;20148&quot; value=&quot;5&quot;/&gt;&lt;property id=&quot;20300&quot; value=&quot;Slide 44 - &amp;quot;Some potential fixes to problems observed (cont’d)&amp;quot;&quot;/&gt;&lt;property id=&quot;20307&quot; value=&quot;342&quot;/&gt;&lt;/object&gt;&lt;object type=&quot;3&quot; unique_id=&quot;10049&quot;&gt;&lt;property id=&quot;20148&quot; value=&quot;5&quot;/&gt;&lt;property id=&quot;20300&quot; value=&quot;Slide 45 - &amp;quot;Next Steps&amp;quot;&quot;/&gt;&lt;property id=&quot;20307&quot; value=&quot;265&quot;/&gt;&lt;/object&gt;&lt;object type=&quot;3&quot; unique_id=&quot;10050&quot;&gt;&lt;property id=&quot;20148&quot; value=&quot;5&quot;/&gt;&lt;property id=&quot;20300&quot; value=&quot;Slide 46 - &amp;quot;You can play too!&amp;quot;&quot;/&gt;&lt;property id=&quot;20307&quot; value=&quot;341&quot;/&gt;&lt;/object&gt;&lt;object type=&quot;3&quot; unique_id=&quot;10051&quot;&gt;&lt;property id=&quot;20148&quot; value=&quot;5&quot;/&gt;&lt;property id=&quot;20300&quot; value=&quot;Slide 47 - &amp;quot;References &amp;quot;&quot;/&gt;&lt;property id=&quot;20307&quot; value=&quot;268&quot;/&gt;&lt;/object&gt;&lt;object type=&quot;3&quot; unique_id=&quot;10052&quot;&gt;&lt;property id=&quot;20148&quot; value=&quot;5&quot;/&gt;&lt;property id=&quot;20300&quot; value=&quot;Slide 48 - &amp;quot;Questions &amp;quot;&quot;/&gt;&lt;property id=&quot;20307&quot; value=&quot;269&quot;/&gt;&lt;/object&gt;&lt;object type=&quot;3&quot; unique_id=&quot;10471&quot;&gt;&lt;property id=&quot;20148&quot; value=&quot;5&quot;/&gt;&lt;property id=&quot;20300&quot; value=&quot;Slide 19 - &amp;quot;Demo of DSG new version (beta)&amp;quot;&quot;/&gt;&lt;property id=&quot;20307&quot; value=&quot;350&quot;/&gt;&lt;/object&gt;&lt;object type=&quot;3&quot; unique_id=&quot;11057&quot;&gt;&lt;property id=&quot;20148&quot; value=&quot;5&quot;/&gt;&lt;property id=&quot;20300&quot; value=&quot;Slide 20&quot;/&gt;&lt;property id=&quot;20307&quot; value=&quot;351&quot;/&gt;&lt;/object&gt;&lt;object type=&quot;3&quot; unique_id=&quot;11058&quot;&gt;&lt;property id=&quot;20148&quot; value=&quot;5&quot;/&gt;&lt;property id=&quot;20300&quot; value=&quot;Slide 21&quot;/&gt;&lt;property id=&quot;20307&quot; value=&quot;353&quot;/&gt;&lt;/object&gt;&lt;object type=&quot;3&quot; unique_id=&quot;11059&quot;&gt;&lt;property id=&quot;20148&quot; value=&quot;5&quot;/&gt;&lt;property id=&quot;20300&quot; value=&quot;Slide 22&quot;/&gt;&lt;property id=&quot;20307&quot; value=&quot;354&quot;/&gt;&lt;/object&gt;&lt;object type=&quot;3&quot; unique_id=&quot;11060&quot;&gt;&lt;property id=&quot;20148&quot; value=&quot;5&quot;/&gt;&lt;property id=&quot;20300&quot; value=&quot;Slide 23&quot;/&gt;&lt;property id=&quot;20307&quot; value=&quot;355&quot;/&gt;&lt;/object&gt;&lt;object type=&quot;3&quot; unique_id=&quot;11061&quot;&gt;&lt;property id=&quot;20148&quot; value=&quot;5&quot;/&gt;&lt;property id=&quot;20300&quot; value=&quot;Slide 24&quot;/&gt;&lt;property id=&quot;20307&quot; value=&quot;356&quot;/&gt;&lt;/object&gt;&lt;object type=&quot;3&quot; unique_id=&quot;11062&quot;&gt;&lt;property id=&quot;20148&quot; value=&quot;5&quot;/&gt;&lt;property id=&quot;20300&quot; value=&quot;Slide 25&quot;/&gt;&lt;property id=&quot;20307&quot; value=&quot;357&quot;/&gt;&lt;/object&gt;&lt;object type=&quot;3&quot; unique_id=&quot;11063&quot;&gt;&lt;property id=&quot;20148&quot; value=&quot;5&quot;/&gt;&lt;property id=&quot;20300&quot; value=&quot;Slide 26&quot;/&gt;&lt;property id=&quot;20307&quot; value=&quot;358&quot;/&gt;&lt;/object&gt;&lt;object type=&quot;3&quot; unique_id=&quot;11064&quot;&gt;&lt;property id=&quot;20148&quot; value=&quot;5&quot;/&gt;&lt;property id=&quot;20300&quot; value=&quot;Slide 27&quot;/&gt;&lt;property id=&quot;20307&quot; value=&quot;359&quot;/&gt;&lt;/object&gt;&lt;object type=&quot;3&quot; unique_id=&quot;11065&quot;&gt;&lt;property id=&quot;20148&quot; value=&quot;5&quot;/&gt;&lt;property id=&quot;20300&quot; value=&quot;Slide 28&quot;/&gt;&lt;property id=&quot;20307&quot; value=&quot;360&quot;/&gt;&lt;/object&gt;&lt;object type=&quot;3&quot; unique_id=&quot;11066&quot;&gt;&lt;property id=&quot;20148&quot; value=&quot;5&quot;/&gt;&lt;property id=&quot;20300&quot; value=&quot;Slide 29&quot;/&gt;&lt;property id=&quot;20307&quot; value=&quot;362&quot;/&gt;&lt;/object&gt;&lt;object type=&quot;3&quot; unique_id=&quot;11067&quot;&gt;&lt;property id=&quot;20148&quot; value=&quot;5&quot;/&gt;&lt;property id=&quot;20300&quot; value=&quot;Slide 30&quot;/&gt;&lt;property id=&quot;20307&quot; value=&quot;3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24768</TotalTime>
  <Words>1547</Words>
  <Application>Microsoft Macintosh PowerPoint</Application>
  <PresentationFormat>On-screen Show (4:3)</PresentationFormat>
  <Paragraphs>431</Paragraphs>
  <Slides>35</Slides>
  <Notes>2</Notes>
  <HiddenSlides>13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Technic</vt:lpstr>
      <vt:lpstr>PowerPoint Presentation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Analyzing Interaction Patterns  to Verify a Simulation/Game Model</vt:lpstr>
      <vt:lpstr>“Replaying” the Games</vt:lpstr>
      <vt:lpstr>APT for Model Verification</vt:lpstr>
      <vt:lpstr>Predicted Successful Strategies</vt:lpstr>
      <vt:lpstr>PowerPoint Presentation</vt:lpstr>
      <vt:lpstr>Predicted Successful Strategies</vt:lpstr>
      <vt:lpstr>Predicted Successful Strategies</vt:lpstr>
      <vt:lpstr>Predicted Successful Strategies</vt:lpstr>
      <vt:lpstr>Predicted Successful Strategies</vt:lpstr>
      <vt:lpstr>Predicted Successful Strategies</vt:lpstr>
      <vt:lpstr>Predicted Successful Strategies</vt:lpstr>
      <vt:lpstr>Predicted Successful Strategies</vt:lpstr>
      <vt:lpstr>Examples of Predicted Successful Strategies</vt:lpstr>
      <vt:lpstr>Analyzing Interaction Patterns  to Verify a Simulation/Game Model</vt:lpstr>
      <vt:lpstr>Calculating Strategy Scores</vt:lpstr>
      <vt:lpstr>Preliminary Results</vt:lpstr>
      <vt:lpstr>Preliminary Results</vt:lpstr>
      <vt:lpstr>Next Steps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Simulation Game</dc:title>
  <dc:creator>SimEd</dc:creator>
  <cp:lastModifiedBy>Theodore Frick</cp:lastModifiedBy>
  <cp:revision>564</cp:revision>
  <dcterms:created xsi:type="dcterms:W3CDTF">2009-07-07T16:08:45Z</dcterms:created>
  <dcterms:modified xsi:type="dcterms:W3CDTF">2011-11-19T23:03:20Z</dcterms:modified>
</cp:coreProperties>
</file>